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3"/>
  </p:notesMasterIdLst>
  <p:sldIdLst>
    <p:sldId id="256" r:id="rId2"/>
    <p:sldId id="258" r:id="rId3"/>
    <p:sldId id="268" r:id="rId4"/>
    <p:sldId id="282" r:id="rId5"/>
    <p:sldId id="259" r:id="rId6"/>
    <p:sldId id="260" r:id="rId7"/>
    <p:sldId id="263" r:id="rId8"/>
    <p:sldId id="262" r:id="rId9"/>
    <p:sldId id="261" r:id="rId10"/>
    <p:sldId id="269" r:id="rId11"/>
    <p:sldId id="270" r:id="rId12"/>
    <p:sldId id="264" r:id="rId13"/>
    <p:sldId id="266" r:id="rId14"/>
    <p:sldId id="267" r:id="rId15"/>
    <p:sldId id="274" r:id="rId16"/>
    <p:sldId id="281" r:id="rId17"/>
    <p:sldId id="272" r:id="rId18"/>
    <p:sldId id="275" r:id="rId19"/>
    <p:sldId id="276" r:id="rId20"/>
    <p:sldId id="277" r:id="rId21"/>
    <p:sldId id="280" r:id="rId22"/>
    <p:sldId id="278" r:id="rId23"/>
    <p:sldId id="279" r:id="rId24"/>
    <p:sldId id="273" r:id="rId25"/>
    <p:sldId id="287" r:id="rId26"/>
    <p:sldId id="288" r:id="rId27"/>
    <p:sldId id="283" r:id="rId28"/>
    <p:sldId id="285" r:id="rId29"/>
    <p:sldId id="284" r:id="rId30"/>
    <p:sldId id="286" r:id="rId31"/>
    <p:sldId id="289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9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757A95-AEF8-4351-9795-865885B13640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FECA52-7FA3-40C2-894E-C024C8A96A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227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FECA52-7FA3-40C2-894E-C024C8A96ABA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8951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7200" cap="none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C8A03-FA64-423A-9D42-8C2C4E27E72E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 b="0"/>
            </a:lvl1pPr>
          </a:lstStyle>
          <a:p>
            <a:fld id="{097ACDA9-99E5-406C-9507-1986228039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6232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C8A03-FA64-423A-9D42-8C2C4E27E72E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ACDA9-99E5-406C-9507-1986228039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870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C8A03-FA64-423A-9D42-8C2C4E27E72E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ACDA9-99E5-406C-9507-1986228039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469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C8A03-FA64-423A-9D42-8C2C4E27E72E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ACDA9-99E5-406C-9507-1986228039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942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7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0F5C8A03-FA64-423A-9D42-8C2C4E27E72E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097ACDA9-99E5-406C-9507-1986228039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8600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C8A03-FA64-423A-9D42-8C2C4E27E72E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ACDA9-99E5-406C-9507-1986228039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9925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C8A03-FA64-423A-9D42-8C2C4E27E72E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ACDA9-99E5-406C-9507-1986228039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345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C8A03-FA64-423A-9D42-8C2C4E27E72E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ACDA9-99E5-406C-9507-1986228039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067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C8A03-FA64-423A-9D42-8C2C4E27E72E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ACDA9-99E5-406C-9507-1986228039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43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C8A03-FA64-423A-9D42-8C2C4E27E72E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ACDA9-99E5-406C-9507-1986228039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7054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C8A03-FA64-423A-9D42-8C2C4E27E72E}" type="datetimeFigureOut">
              <a:rPr lang="en-US" smtClean="0"/>
              <a:t>6/30/2026</a:t>
            </a:fld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ACDA9-99E5-406C-9507-1986228039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952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0F5C8A03-FA64-423A-9D42-8C2C4E27E72E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0">
                <a:solidFill>
                  <a:srgbClr val="FFFFFF"/>
                </a:solidFill>
                <a:latin typeface="+mj-lt"/>
              </a:defRPr>
            </a:lvl1pPr>
          </a:lstStyle>
          <a:p>
            <a:fld id="{097ACDA9-99E5-406C-9507-1986228039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564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 cap="none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5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5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5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5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5.pn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5.png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5" Type="http://schemas.openxmlformats.org/officeDocument/2006/relationships/image" Target="../media/image5.png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5" Type="http://schemas.openxmlformats.org/officeDocument/2006/relationships/image" Target="../media/image5.png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5" Type="http://schemas.openxmlformats.org/officeDocument/2006/relationships/image" Target="../media/image5.png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5" Type="http://schemas.openxmlformats.org/officeDocument/2006/relationships/image" Target="../media/image5.png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5" Type="http://schemas.openxmlformats.org/officeDocument/2006/relationships/image" Target="../media/image5.png"/><Relationship Id="rId4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openxmlformats.org/officeDocument/2006/relationships/image" Target="../media/image5.png"/><Relationship Id="rId5" Type="http://schemas.openxmlformats.org/officeDocument/2006/relationships/image" Target="../media/image26.png"/><Relationship Id="rId4" Type="http://schemas.openxmlformats.org/officeDocument/2006/relationships/notesSlide" Target="../notesSlides/notesSlide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5" Type="http://schemas.openxmlformats.org/officeDocument/2006/relationships/image" Target="../media/image5.pn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6" Type="http://schemas.openxmlformats.org/officeDocument/2006/relationships/image" Target="../media/image5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6" Type="http://schemas.openxmlformats.org/officeDocument/2006/relationships/image" Target="../media/image5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6" Type="http://schemas.openxmlformats.org/officeDocument/2006/relationships/image" Target="../media/image5.png"/><Relationship Id="rId5" Type="http://schemas.openxmlformats.org/officeDocument/2006/relationships/image" Target="../media/image33.jpeg"/><Relationship Id="rId4" Type="http://schemas.openxmlformats.org/officeDocument/2006/relationships/image" Target="../media/image3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5" Type="http://schemas.openxmlformats.org/officeDocument/2006/relationships/image" Target="../media/image5.png"/><Relationship Id="rId4" Type="http://schemas.openxmlformats.org/officeDocument/2006/relationships/image" Target="../media/image3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5" Type="http://schemas.openxmlformats.org/officeDocument/2006/relationships/image" Target="../media/image5.png"/><Relationship Id="rId4" Type="http://schemas.openxmlformats.org/officeDocument/2006/relationships/image" Target="../media/image3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6" Type="http://schemas.openxmlformats.org/officeDocument/2006/relationships/image" Target="../media/image5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5" Type="http://schemas.openxmlformats.org/officeDocument/2006/relationships/image" Target="../media/image5.png"/><Relationship Id="rId4" Type="http://schemas.openxmlformats.org/officeDocument/2006/relationships/image" Target="../media/image3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5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5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5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5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5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D82C45-D42B-6425-5A03-42E1C7D83C1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noProof="0" dirty="0"/>
              <a:t>Paris in the Age of Enlightenment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016F87D-6E1E-7827-3DD8-EBB0FF704DF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noProof="0" dirty="0"/>
              <a:t>History, Cityscape, Architectural Style</a:t>
            </a:r>
          </a:p>
        </p:txBody>
      </p:sp>
      <p:pic>
        <p:nvPicPr>
          <p:cNvPr id="4" name="slide 1">
            <a:hlinkClick r:id="" action="ppaction://media"/>
            <a:extLst>
              <a:ext uri="{FF2B5EF4-FFF2-40B4-BE49-F238E27FC236}">
                <a16:creationId xmlns:a16="http://schemas.microsoft.com/office/drawing/2014/main" id="{EF2061CE-4614-832E-0725-265E88EA5A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566212" y="512097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785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366"/>
    </mc:Choice>
    <mc:Fallback xmlns="">
      <p:transition spd="slow" advTm="213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FF7590-F859-FDA7-A152-9425FB3072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Salons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A31C30-C4B5-09D2-DDDB-A42132ECB0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33704" y="2093976"/>
            <a:ext cx="4891024" cy="4078224"/>
          </a:xfrm>
        </p:spPr>
        <p:txBody>
          <a:bodyPr/>
          <a:lstStyle/>
          <a:p>
            <a:r>
              <a:rPr lang="en-US" dirty="0"/>
              <a:t>Sometimes large gatherings</a:t>
            </a:r>
          </a:p>
          <a:p>
            <a:r>
              <a:rPr lang="en-US" dirty="0"/>
              <a:t>Specific day of the week</a:t>
            </a:r>
          </a:p>
          <a:p>
            <a:r>
              <a:rPr lang="en-US" dirty="0"/>
              <a:t>Mostly hosted by women</a:t>
            </a:r>
          </a:p>
          <a:p>
            <a:r>
              <a:rPr lang="en-US" dirty="0"/>
              <a:t>Special themes</a:t>
            </a:r>
          </a:p>
        </p:txBody>
      </p:sp>
      <p:pic>
        <p:nvPicPr>
          <p:cNvPr id="6" name="Content Placeholder 5" descr="Reading of a tragedy at Mme Geoffrin's salon">
            <a:extLst>
              <a:ext uri="{FF2B5EF4-FFF2-40B4-BE49-F238E27FC236}">
                <a16:creationId xmlns:a16="http://schemas.microsoft.com/office/drawing/2014/main" id="{5C10F6F9-FFA3-756D-B64E-3C385385E8D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5001768" y="1163537"/>
            <a:ext cx="6120384" cy="402834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31B077E-9583-A874-004B-C73B45AC7FD9}"/>
              </a:ext>
            </a:extLst>
          </p:cNvPr>
          <p:cNvSpPr txBox="1"/>
          <p:nvPr/>
        </p:nvSpPr>
        <p:spPr>
          <a:xfrm>
            <a:off x="3182112" y="5631679"/>
            <a:ext cx="81930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Anicet Charles Gabriel Lemonnier, </a:t>
            </a:r>
            <a:r>
              <a:rPr lang="en-US" i="1" dirty="0"/>
              <a:t>Reading of the Tragedy </a:t>
            </a:r>
            <a:r>
              <a:rPr lang="en-US" dirty="0"/>
              <a:t>The Chinese Orphan </a:t>
            </a:r>
            <a:r>
              <a:rPr lang="en-US" i="1" dirty="0"/>
              <a:t>by Voltaire in Madame </a:t>
            </a:r>
            <a:r>
              <a:rPr lang="en-US" i="1" dirty="0" err="1"/>
              <a:t>Geoffrin’s</a:t>
            </a:r>
            <a:r>
              <a:rPr lang="en-US" i="1" dirty="0"/>
              <a:t> Salon</a:t>
            </a:r>
            <a:r>
              <a:rPr lang="en-US" dirty="0"/>
              <a:t>, 1812, oil on canvas, National Museum at the </a:t>
            </a:r>
            <a:r>
              <a:rPr lang="en-US" dirty="0" err="1"/>
              <a:t>hâteau</a:t>
            </a:r>
            <a:r>
              <a:rPr lang="en-US" dirty="0"/>
              <a:t> de Malmaison, Rueil-Malmaison. </a:t>
            </a:r>
            <a:r>
              <a:rPr lang="en-US" sz="1000" dirty="0"/>
              <a:t>Reading of a tragedy at </a:t>
            </a:r>
            <a:r>
              <a:rPr lang="en-US" sz="1000" dirty="0" err="1"/>
              <a:t>Mme</a:t>
            </a:r>
            <a:r>
              <a:rPr lang="en-US" sz="1000" dirty="0"/>
              <a:t> </a:t>
            </a:r>
            <a:r>
              <a:rPr lang="en-US" sz="1000" dirty="0" err="1"/>
              <a:t>Geoffrin's</a:t>
            </a:r>
            <a:r>
              <a:rPr lang="en-US" sz="1000" dirty="0"/>
              <a:t> salon https://www.lelivrescolaire.fr/page/34236555</a:t>
            </a:r>
          </a:p>
        </p:txBody>
      </p:sp>
      <p:pic>
        <p:nvPicPr>
          <p:cNvPr id="4" name="slide 10">
            <a:hlinkClick r:id="" action="ppaction://media"/>
            <a:extLst>
              <a:ext uri="{FF2B5EF4-FFF2-40B4-BE49-F238E27FC236}">
                <a16:creationId xmlns:a16="http://schemas.microsoft.com/office/drawing/2014/main" id="{2068DABA-289E-78C6-4254-3C54CFAE76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469342" y="411964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639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9244"/>
    </mc:Choice>
    <mc:Fallback xmlns="">
      <p:transition spd="slow" advTm="1192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24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556F6B-1C49-A72D-B9B0-4AD2FF6CB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Cafes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DF221577-E272-CA15-6D3D-E4F3B528DA6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384048" y="1832702"/>
            <a:ext cx="5815583" cy="3975428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E388295-5609-BB7D-2C67-FFA770BFBA8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Cafes were all the rage in eighteenth-century Paris</a:t>
            </a:r>
          </a:p>
          <a:p>
            <a:r>
              <a:rPr lang="en-US" dirty="0"/>
              <a:t>Le Procope</a:t>
            </a:r>
          </a:p>
          <a:p>
            <a:r>
              <a:rPr lang="en-US" dirty="0"/>
              <a:t>La Régence</a:t>
            </a:r>
          </a:p>
          <a:p>
            <a:r>
              <a:rPr lang="en-US" dirty="0"/>
              <a:t>Often had special themes and clienteles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2B94017-0504-BA63-95CA-37599652F7C0}"/>
              </a:ext>
            </a:extLst>
          </p:cNvPr>
          <p:cNvSpPr txBox="1"/>
          <p:nvPr/>
        </p:nvSpPr>
        <p:spPr>
          <a:xfrm>
            <a:off x="393192" y="6080760"/>
            <a:ext cx="437083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Interior of a London coffee house, 1690-1700, Creative commons </a:t>
            </a:r>
            <a:r>
              <a:rPr lang="en-US" sz="1000" i="1" dirty="0"/>
              <a:t>https://www.projectmanifest.eu/a-parisian-cafe-le-procope/</a:t>
            </a:r>
            <a:endParaRPr lang="en-US" sz="1000" dirty="0"/>
          </a:p>
        </p:txBody>
      </p:sp>
      <p:pic>
        <p:nvPicPr>
          <p:cNvPr id="3" name="slide 11">
            <a:hlinkClick r:id="" action="ppaction://media"/>
            <a:extLst>
              <a:ext uri="{FF2B5EF4-FFF2-40B4-BE49-F238E27FC236}">
                <a16:creationId xmlns:a16="http://schemas.microsoft.com/office/drawing/2014/main" id="{BDF875FA-81A1-C53C-1B76-9CA48D52CB6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54339" y="501575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763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917"/>
    </mc:Choice>
    <mc:Fallback xmlns="">
      <p:transition spd="slow" advTm="1049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91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6713" y="484632"/>
            <a:ext cx="10058400" cy="1609344"/>
          </a:xfrm>
        </p:spPr>
        <p:txBody>
          <a:bodyPr/>
          <a:lstStyle/>
          <a:p>
            <a:r>
              <a:rPr lang="en-US" dirty="0"/>
              <a:t>The </a:t>
            </a:r>
            <a:r>
              <a:rPr lang="en-US" noProof="0" dirty="0"/>
              <a:t>Encyclopédie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9848" y="2121408"/>
            <a:ext cx="4496065" cy="4050792"/>
          </a:xfrm>
        </p:spPr>
        <p:txBody>
          <a:bodyPr/>
          <a:lstStyle/>
          <a:p>
            <a:r>
              <a:rPr lang="en-US" noProof="0" dirty="0"/>
              <a:t>Collaborative project</a:t>
            </a:r>
          </a:p>
          <a:p>
            <a:r>
              <a:rPr lang="en-US" dirty="0"/>
              <a:t>Diderot and d’Alembert are the editors</a:t>
            </a:r>
          </a:p>
          <a:p>
            <a:r>
              <a:rPr lang="en-US" dirty="0"/>
              <a:t>Initial project was to translate Chambers’ </a:t>
            </a:r>
            <a:r>
              <a:rPr lang="en-US" i="1" noProof="0" dirty="0"/>
              <a:t>Cyclopedia</a:t>
            </a:r>
            <a:r>
              <a:rPr lang="en-US" noProof="0" dirty="0"/>
              <a:t>, an English work</a:t>
            </a:r>
          </a:p>
          <a:p>
            <a:r>
              <a:rPr lang="en-US" dirty="0"/>
              <a:t>The project evolves into the largest intellectual enterprise of the period</a:t>
            </a:r>
            <a:r>
              <a:rPr lang="en-US" noProof="0" dirty="0"/>
              <a:t> </a:t>
            </a:r>
          </a:p>
          <a:p>
            <a:r>
              <a:rPr lang="en-US" noProof="0" dirty="0"/>
              <a:t>5000 people purchase a subscription</a:t>
            </a:r>
          </a:p>
        </p:txBody>
      </p:sp>
      <p:pic>
        <p:nvPicPr>
          <p:cNvPr id="5" name="Picture 4" descr="Portrait of Diderot">
            <a:extLst>
              <a:ext uri="{FF2B5EF4-FFF2-40B4-BE49-F238E27FC236}">
                <a16:creationId xmlns:a16="http://schemas.microsoft.com/office/drawing/2014/main" id="{7657C2C0-2BF0-AC6F-46AA-017D42CA1D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6563" y="484632"/>
            <a:ext cx="4381500" cy="5715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56AB6EC-ABC2-AE22-1A27-F1E8D7371746}"/>
              </a:ext>
            </a:extLst>
          </p:cNvPr>
          <p:cNvSpPr txBox="1"/>
          <p:nvPr/>
        </p:nvSpPr>
        <p:spPr>
          <a:xfrm>
            <a:off x="7663070" y="6271591"/>
            <a:ext cx="26636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Portrait of Denis Diderot </a:t>
            </a:r>
            <a:r>
              <a:rPr lang="en-US" sz="1000" dirty="0"/>
              <a:t>https://www.worldhistory.org/Denis_Diderot/</a:t>
            </a:r>
          </a:p>
        </p:txBody>
      </p:sp>
      <p:pic>
        <p:nvPicPr>
          <p:cNvPr id="4" name="slide 12">
            <a:hlinkClick r:id="" action="ppaction://media"/>
            <a:extLst>
              <a:ext uri="{FF2B5EF4-FFF2-40B4-BE49-F238E27FC236}">
                <a16:creationId xmlns:a16="http://schemas.microsoft.com/office/drawing/2014/main" id="{C276B34C-4D33-593F-8D78-60480C13F3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23240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106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8156"/>
    </mc:Choice>
    <mc:Fallback xmlns="">
      <p:transition spd="slow" advTm="1181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815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79A6E3-E722-09D1-7638-62E575160B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Encyclopédie</a:t>
            </a:r>
          </a:p>
        </p:txBody>
      </p:sp>
      <p:pic>
        <p:nvPicPr>
          <p:cNvPr id="5" name="Content Placeholder 4" descr="Frontispiece of the Encyclopedie">
            <a:extLst>
              <a:ext uri="{FF2B5EF4-FFF2-40B4-BE49-F238E27FC236}">
                <a16:creationId xmlns:a16="http://schemas.microsoft.com/office/drawing/2014/main" id="{AD4D3BAF-2E80-1BD4-42F2-D5BDBC01EE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8001000" y="717513"/>
            <a:ext cx="3415802" cy="558270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EA85FE6-6AA3-0D35-BFB7-AECA2EFACDCD}"/>
              </a:ext>
            </a:extLst>
          </p:cNvPr>
          <p:cNvSpPr txBox="1"/>
          <p:nvPr/>
        </p:nvSpPr>
        <p:spPr>
          <a:xfrm>
            <a:off x="1335024" y="5330952"/>
            <a:ext cx="4114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https://en.wikipedia.org/wiki/Encyclop%C3%A9die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17A1AD4-D26F-7E3E-BE8C-39137F2CED7B}"/>
              </a:ext>
            </a:extLst>
          </p:cNvPr>
          <p:cNvSpPr txBox="1"/>
          <p:nvPr/>
        </p:nvSpPr>
        <p:spPr>
          <a:xfrm>
            <a:off x="89916" y="3684885"/>
            <a:ext cx="58186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The Encyclopédie or the Reasoned Dictionary of Sciences, Arts, and Trades, by a Society of People of Letters  Volume 1</a:t>
            </a:r>
          </a:p>
        </p:txBody>
      </p:sp>
      <p:pic>
        <p:nvPicPr>
          <p:cNvPr id="3" name="slide 13">
            <a:hlinkClick r:id="" action="ppaction://media"/>
            <a:extLst>
              <a:ext uri="{FF2B5EF4-FFF2-40B4-BE49-F238E27FC236}">
                <a16:creationId xmlns:a16="http://schemas.microsoft.com/office/drawing/2014/main" id="{11CC347B-1B15-99B6-3A14-68820872A9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437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6875"/>
    </mc:Choice>
    <mc:Fallback xmlns="">
      <p:transition spd="slow" advTm="1168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68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noProof="0" dirty="0"/>
              <a:t>Encyclopédie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9848" y="2121408"/>
            <a:ext cx="2843784" cy="4050792"/>
          </a:xfrm>
        </p:spPr>
        <p:txBody>
          <a:bodyPr>
            <a:normAutofit lnSpcReduction="10000"/>
          </a:bodyPr>
          <a:lstStyle/>
          <a:p>
            <a:r>
              <a:rPr lang="en-US" noProof="0" dirty="0"/>
              <a:t>Diderot himself writes more than 5000 articles  </a:t>
            </a:r>
          </a:p>
          <a:p>
            <a:r>
              <a:rPr lang="en-US" noProof="0" dirty="0"/>
              <a:t>At least 96 authors contribute to 17 volumes of text  </a:t>
            </a:r>
          </a:p>
          <a:p>
            <a:r>
              <a:rPr lang="en-US" noProof="0" dirty="0"/>
              <a:t>The subjects cover the arts, sciences, and the professions/trades</a:t>
            </a:r>
          </a:p>
          <a:p>
            <a:r>
              <a:rPr lang="en-US" noProof="0" dirty="0"/>
              <a:t>The project illustrates the belief in progress and above all in scientific knowledge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E84EE76-34AB-6BF0-CF1F-E0970D9AB6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9887" y="2189416"/>
            <a:ext cx="6953250" cy="3914775"/>
          </a:xfrm>
          <a:prstGeom prst="rect">
            <a:avLst/>
          </a:prstGeom>
        </p:spPr>
      </p:pic>
      <p:sp>
        <p:nvSpPr>
          <p:cNvPr id="6" name="TextBox 5" descr="Engraving of group of men in library at Diderot's house listening to him read.">
            <a:extLst>
              <a:ext uri="{FF2B5EF4-FFF2-40B4-BE49-F238E27FC236}">
                <a16:creationId xmlns:a16="http://schemas.microsoft.com/office/drawing/2014/main" id="{D8972014-54E0-8F70-2AF3-0B8BAE580B34}"/>
              </a:ext>
            </a:extLst>
          </p:cNvPr>
          <p:cNvSpPr txBox="1"/>
          <p:nvPr/>
        </p:nvSpPr>
        <p:spPr>
          <a:xfrm>
            <a:off x="4636008" y="6281928"/>
            <a:ext cx="599846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Engraving of men reading at Diderot’s house </a:t>
            </a:r>
            <a:r>
              <a:rPr lang="en-US" sz="1000" dirty="0"/>
              <a:t>https://ici.radio-canada.ca/ohdio/premiere/emissions/aujourd-hui-l-histoire/segments/entrevue/61420/encyclopedie-diderot-d-alembert-lumieres-pascal-bastien</a:t>
            </a:r>
          </a:p>
        </p:txBody>
      </p:sp>
      <p:pic>
        <p:nvPicPr>
          <p:cNvPr id="4" name="slide 14">
            <a:hlinkClick r:id="" action="ppaction://media"/>
            <a:extLst>
              <a:ext uri="{FF2B5EF4-FFF2-40B4-BE49-F238E27FC236}">
                <a16:creationId xmlns:a16="http://schemas.microsoft.com/office/drawing/2014/main" id="{07306D6C-756F-8142-8E8A-98120A773A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144000" y="67970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607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0980"/>
    </mc:Choice>
    <mc:Fallback xmlns="">
      <p:transition spd="slow" advTm="2409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09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E683B2-4A47-680F-435D-31766C0FC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Censorship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B39CD5-8A98-6D9F-EAA5-9C76934A45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121408"/>
            <a:ext cx="6071616" cy="4050792"/>
          </a:xfrm>
        </p:spPr>
        <p:txBody>
          <a:bodyPr/>
          <a:lstStyle/>
          <a:p>
            <a:r>
              <a:rPr lang="en-US" dirty="0"/>
              <a:t>Books require a royal “privilege” to be published</a:t>
            </a:r>
          </a:p>
          <a:p>
            <a:r>
              <a:rPr lang="en-US" dirty="0"/>
              <a:t>Concerns about blasphemy, criticisms of the monarchy and aristocracy, and pornography</a:t>
            </a:r>
          </a:p>
          <a:p>
            <a:r>
              <a:rPr lang="en-US" dirty="0"/>
              <a:t>Even banned books circulate in eighteenth-century France</a:t>
            </a:r>
          </a:p>
        </p:txBody>
      </p:sp>
      <p:pic>
        <p:nvPicPr>
          <p:cNvPr id="5" name="Picture 4" descr="Wax seals from the eighteenth century">
            <a:extLst>
              <a:ext uri="{FF2B5EF4-FFF2-40B4-BE49-F238E27FC236}">
                <a16:creationId xmlns:a16="http://schemas.microsoft.com/office/drawing/2014/main" id="{93FE5BFE-5C82-DC94-C9B6-36AFA8FB21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5448" y="1709928"/>
            <a:ext cx="3346704" cy="4462272"/>
          </a:xfrm>
          <a:prstGeom prst="rect">
            <a:avLst/>
          </a:prstGeom>
        </p:spPr>
      </p:pic>
      <p:pic>
        <p:nvPicPr>
          <p:cNvPr id="4" name="slide 15">
            <a:hlinkClick r:id="" action="ppaction://media"/>
            <a:extLst>
              <a:ext uri="{FF2B5EF4-FFF2-40B4-BE49-F238E27FC236}">
                <a16:creationId xmlns:a16="http://schemas.microsoft.com/office/drawing/2014/main" id="{55B486A4-3984-4F3C-E7C2-96FA62BE4D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011271" y="453165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748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8579"/>
    </mc:Choice>
    <mc:Fallback xmlns="">
      <p:transition spd="slow" advTm="1585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57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6CACDB-16C3-E9EB-6A94-C79B35ACA0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Pause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3BF202-5730-0D41-4BB7-B515881370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is a good time to pause and take the first half of the quiz on lecture 7: Paris in the Age of Enlightenment. Quizzes are on the quiz page in Canvas. You make take the entire quiz at the end of the lecture.</a:t>
            </a:r>
          </a:p>
        </p:txBody>
      </p:sp>
      <p:pic>
        <p:nvPicPr>
          <p:cNvPr id="4" name="slide 16">
            <a:hlinkClick r:id="" action="ppaction://media"/>
            <a:extLst>
              <a:ext uri="{FF2B5EF4-FFF2-40B4-BE49-F238E27FC236}">
                <a16:creationId xmlns:a16="http://schemas.microsoft.com/office/drawing/2014/main" id="{D448664F-0F37-9A1B-4511-93C9EEE9D8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56729" y="384200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05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001"/>
    </mc:Choice>
    <mc:Fallback xmlns="">
      <p:transition spd="slow" advTm="240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0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F958B3-878A-37D8-79D7-0279EB434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Parisian Cityscape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323D24-9BE1-006D-21E3-1AA90E20B9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1810512"/>
            <a:ext cx="10058400" cy="4361688"/>
          </a:xfrm>
        </p:spPr>
        <p:txBody>
          <a:bodyPr/>
          <a:lstStyle/>
          <a:p>
            <a:r>
              <a:rPr lang="en-US" dirty="0"/>
              <a:t>Open spaces for the city of Paris like the Place Louis XV (today the Place de la Concorde)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CE62452-D164-D971-A193-4EEE38735A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74720" y="2330357"/>
            <a:ext cx="6740271" cy="4264753"/>
          </a:xfrm>
          <a:prstGeom prst="rect">
            <a:avLst/>
          </a:prstGeom>
        </p:spPr>
      </p:pic>
      <p:pic>
        <p:nvPicPr>
          <p:cNvPr id="4" name="slide 17">
            <a:hlinkClick r:id="" action="ppaction://media"/>
            <a:extLst>
              <a:ext uri="{FF2B5EF4-FFF2-40B4-BE49-F238E27FC236}">
                <a16:creationId xmlns:a16="http://schemas.microsoft.com/office/drawing/2014/main" id="{BF706BF8-1DB2-914D-7658-E7F8D8B1CFF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95718" y="423582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370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122"/>
    </mc:Choice>
    <mc:Fallback xmlns="">
      <p:transition spd="slow" advTm="541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12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93B25-FBBA-98C5-E3E6-4B88026EE8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Ecole </a:t>
            </a:r>
            <a:r>
              <a:rPr lang="en-US" dirty="0" err="1"/>
              <a:t>militaire</a:t>
            </a:r>
            <a:endParaRPr lang="en-US" dirty="0"/>
          </a:p>
        </p:txBody>
      </p:sp>
      <p:pic>
        <p:nvPicPr>
          <p:cNvPr id="5" name="Content Placeholder 4" descr="Photo of the Ecole militaire in Paris">
            <a:extLst>
              <a:ext uri="{FF2B5EF4-FFF2-40B4-BE49-F238E27FC236}">
                <a16:creationId xmlns:a16="http://schemas.microsoft.com/office/drawing/2014/main" id="{6EFA0945-3C8A-1309-FADB-8046225D6C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497138" y="1983740"/>
            <a:ext cx="7191375" cy="39433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1517EB5-BB58-6BEB-CDD0-B61492A65812}"/>
              </a:ext>
            </a:extLst>
          </p:cNvPr>
          <p:cNvSpPr txBox="1"/>
          <p:nvPr/>
        </p:nvSpPr>
        <p:spPr>
          <a:xfrm>
            <a:off x="6757416" y="6180892"/>
            <a:ext cx="323697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Ecole </a:t>
            </a:r>
            <a:r>
              <a:rPr lang="en-US" dirty="0" err="1"/>
              <a:t>militaire</a:t>
            </a:r>
            <a:r>
              <a:rPr lang="en-US" dirty="0"/>
              <a:t> </a:t>
            </a:r>
            <a:r>
              <a:rPr lang="en-US" sz="1000" dirty="0"/>
              <a:t>https://www.cupapizarras.com/fr/actualite/ecole-militaire-paris/</a:t>
            </a:r>
          </a:p>
        </p:txBody>
      </p:sp>
      <p:pic>
        <p:nvPicPr>
          <p:cNvPr id="3" name="slide 18">
            <a:hlinkClick r:id="" action="ppaction://media"/>
            <a:extLst>
              <a:ext uri="{FF2B5EF4-FFF2-40B4-BE49-F238E27FC236}">
                <a16:creationId xmlns:a16="http://schemas.microsoft.com/office/drawing/2014/main" id="{374B7A38-9498-E9C1-1273-4AED91F4D0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57403" y="352783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46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512"/>
    </mc:Choice>
    <mc:Fallback xmlns="">
      <p:transition spd="slow" advTm="275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5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9097BA-C1FD-3220-B5BC-627B4BA231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Champ de Mars</a:t>
            </a:r>
          </a:p>
        </p:txBody>
      </p:sp>
      <p:pic>
        <p:nvPicPr>
          <p:cNvPr id="5" name="Content Placeholder 4" descr="Photograph of the Champ de Mars with the Tour Montparnasse in the background.">
            <a:extLst>
              <a:ext uri="{FF2B5EF4-FFF2-40B4-BE49-F238E27FC236}">
                <a16:creationId xmlns:a16="http://schemas.microsoft.com/office/drawing/2014/main" id="{63EC39B2-BFE3-6F70-B65C-71F5C4874E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7194484" y="134864"/>
            <a:ext cx="3549715" cy="658827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EEC86EC-6080-F121-68E7-BE99DBC3BEE0}"/>
              </a:ext>
            </a:extLst>
          </p:cNvPr>
          <p:cNvSpPr txBox="1"/>
          <p:nvPr/>
        </p:nvSpPr>
        <p:spPr>
          <a:xfrm>
            <a:off x="1069848" y="2093976"/>
            <a:ext cx="51023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400" dirty="0"/>
              <a:t>Originally for military drills, today it is a large green space in Paris</a:t>
            </a:r>
          </a:p>
        </p:txBody>
      </p:sp>
      <p:pic>
        <p:nvPicPr>
          <p:cNvPr id="3" name="slide 18">
            <a:hlinkClick r:id="" action="ppaction://media"/>
            <a:extLst>
              <a:ext uri="{FF2B5EF4-FFF2-40B4-BE49-F238E27FC236}">
                <a16:creationId xmlns:a16="http://schemas.microsoft.com/office/drawing/2014/main" id="{0887AA11-BF61-B894-6E68-EA9F81BEAE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621024" y="370332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091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9648"/>
    </mc:Choice>
    <mc:Fallback xmlns="">
      <p:transition spd="slow" advTm="896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6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Death of Louis XIV in 1715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9848" y="2121408"/>
            <a:ext cx="4206240" cy="4050792"/>
          </a:xfrm>
        </p:spPr>
        <p:txBody>
          <a:bodyPr/>
          <a:lstStyle/>
          <a:p>
            <a:r>
              <a:rPr lang="en-US" noProof="0" dirty="0"/>
              <a:t>Tremendously long reign: </a:t>
            </a:r>
            <a:r>
              <a:rPr lang="en-US" dirty="0"/>
              <a:t>(1643-1715)</a:t>
            </a:r>
          </a:p>
          <a:p>
            <a:r>
              <a:rPr lang="en-US" noProof="0" dirty="0"/>
              <a:t>His great grandson is only 4 years old, requiring</a:t>
            </a:r>
            <a:r>
              <a:rPr lang="en-US" dirty="0"/>
              <a:t> a series of regencies</a:t>
            </a:r>
            <a:endParaRPr lang="en-US" noProof="0" dirty="0"/>
          </a:p>
          <a:p>
            <a:r>
              <a:rPr lang="en-US" noProof="0" dirty="0"/>
              <a:t>Inheritance of the 17th century: debt, broken political and economic system, public ready to criticize</a:t>
            </a:r>
          </a:p>
          <a:p>
            <a:endParaRPr lang="en-US" noProof="0" dirty="0"/>
          </a:p>
        </p:txBody>
      </p:sp>
      <p:pic>
        <p:nvPicPr>
          <p:cNvPr id="4" name="Picture 3" descr="Deathbed scene of Louis XIV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7712" y="2313432"/>
            <a:ext cx="5843184" cy="3072384"/>
          </a:xfrm>
          <a:prstGeom prst="rect">
            <a:avLst/>
          </a:prstGeom>
        </p:spPr>
      </p:pic>
      <p:pic>
        <p:nvPicPr>
          <p:cNvPr id="5" name="slide 2">
            <a:hlinkClick r:id="" action="ppaction://media"/>
            <a:extLst>
              <a:ext uri="{FF2B5EF4-FFF2-40B4-BE49-F238E27FC236}">
                <a16:creationId xmlns:a16="http://schemas.microsoft.com/office/drawing/2014/main" id="{F9AFB9B8-AAD3-5A55-2B8F-AED052223E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801035" y="538581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411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6611"/>
    </mc:Choice>
    <mc:Fallback xmlns="">
      <p:transition spd="slow" advTm="1966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61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293090-0B57-E910-6F53-891D5D2F1A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Le Mur des </a:t>
            </a:r>
            <a:r>
              <a:rPr lang="en-US" dirty="0" err="1"/>
              <a:t>Fermiers</a:t>
            </a:r>
            <a:r>
              <a:rPr lang="en-US" dirty="0"/>
              <a:t> </a:t>
            </a:r>
            <a:r>
              <a:rPr lang="en-US" dirty="0" err="1"/>
              <a:t>Généraux</a:t>
            </a:r>
            <a:r>
              <a:rPr lang="en-US" dirty="0"/>
              <a:t> [The Tax-Farmers’ Wall]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1755254B-6700-7224-D629-6FA46A57BE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3568680" y="2120900"/>
            <a:ext cx="5060989" cy="40513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BB66C30-2482-4B5D-D948-8730579FEAF9}"/>
              </a:ext>
            </a:extLst>
          </p:cNvPr>
          <p:cNvSpPr txBox="1"/>
          <p:nvPr/>
        </p:nvSpPr>
        <p:spPr>
          <a:xfrm>
            <a:off x="1069848" y="6199124"/>
            <a:ext cx="5760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https://paris1900.lartnouveau.com/paris00/mur_des_fermiers_generaux.htm</a:t>
            </a:r>
          </a:p>
        </p:txBody>
      </p:sp>
      <p:pic>
        <p:nvPicPr>
          <p:cNvPr id="3" name="slide 20">
            <a:hlinkClick r:id="" action="ppaction://media"/>
            <a:extLst>
              <a:ext uri="{FF2B5EF4-FFF2-40B4-BE49-F238E27FC236}">
                <a16:creationId xmlns:a16="http://schemas.microsoft.com/office/drawing/2014/main" id="{FF54F343-2364-7A4B-859D-BD4AD4064F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69848" y="3429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101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7574"/>
    </mc:Choice>
    <mc:Fallback xmlns="">
      <p:transition spd="slow" advTm="1375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757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A9B3B3-039C-BAE2-C96F-ABED12BC91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 Barrière </a:t>
            </a:r>
            <a:r>
              <a:rPr lang="en-US" dirty="0" err="1"/>
              <a:t>d’Enfer</a:t>
            </a:r>
            <a:r>
              <a:rPr lang="en-US" dirty="0"/>
              <a:t> [Gate of Hell]</a:t>
            </a:r>
          </a:p>
        </p:txBody>
      </p:sp>
      <p:pic>
        <p:nvPicPr>
          <p:cNvPr id="5" name="Content Placeholder 4" descr="Eighteenth-Century drawing of La Barrière d’Enfer ">
            <a:extLst>
              <a:ext uri="{FF2B5EF4-FFF2-40B4-BE49-F238E27FC236}">
                <a16:creationId xmlns:a16="http://schemas.microsoft.com/office/drawing/2014/main" id="{3C4FCE76-9FAD-AEAB-5A0B-584D511A83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243585" y="2093976"/>
            <a:ext cx="6033904" cy="461142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A25565F-E032-6268-C473-D5BD566957F2}"/>
              </a:ext>
            </a:extLst>
          </p:cNvPr>
          <p:cNvSpPr txBox="1"/>
          <p:nvPr/>
        </p:nvSpPr>
        <p:spPr>
          <a:xfrm>
            <a:off x="8046720" y="4837176"/>
            <a:ext cx="280720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Eighteenth-Century drawing of La Barrière </a:t>
            </a:r>
            <a:r>
              <a:rPr lang="en-US" dirty="0" err="1"/>
              <a:t>d’Enfer</a:t>
            </a:r>
            <a:r>
              <a:rPr lang="en-US" dirty="0"/>
              <a:t> </a:t>
            </a:r>
            <a:r>
              <a:rPr lang="en-US" sz="1000" dirty="0"/>
              <a:t>https://urbanisation-paris.com/2018/05/29/le-mur-des-fermiers-generaux-en-1790/</a:t>
            </a:r>
          </a:p>
        </p:txBody>
      </p:sp>
      <p:pic>
        <p:nvPicPr>
          <p:cNvPr id="3" name="slide 21">
            <a:hlinkClick r:id="" action="ppaction://media"/>
            <a:extLst>
              <a:ext uri="{FF2B5EF4-FFF2-40B4-BE49-F238E27FC236}">
                <a16:creationId xmlns:a16="http://schemas.microsoft.com/office/drawing/2014/main" id="{9453E999-FE13-42E9-02F7-7498549DC0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145524" y="294490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274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845"/>
    </mc:Choice>
    <mc:Fallback xmlns="">
      <p:transition spd="slow" advTm="538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84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16A33C-4912-A123-0C16-26661CF93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Customs Houses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F3F6849-DF65-7562-8822-156BCEDD14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3128453" y="2120900"/>
            <a:ext cx="5941443" cy="40513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EA0647A-01FE-3CA3-3480-1F8C66F5C0D3}"/>
              </a:ext>
            </a:extLst>
          </p:cNvPr>
          <p:cNvSpPr txBox="1"/>
          <p:nvPr/>
        </p:nvSpPr>
        <p:spPr>
          <a:xfrm>
            <a:off x="384048" y="5568696"/>
            <a:ext cx="2514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La Barrière </a:t>
            </a:r>
            <a:r>
              <a:rPr lang="en-US" dirty="0" err="1"/>
              <a:t>d’Enfer</a:t>
            </a:r>
            <a:r>
              <a:rPr lang="en-US" dirty="0"/>
              <a:t> [Gate of Hell] </a:t>
            </a:r>
            <a:r>
              <a:rPr lang="en-US" sz="1000" dirty="0"/>
              <a:t>https://paris1900.lartnouveau.com/paris00/mur_des_fermiers_generaux.htm</a:t>
            </a:r>
          </a:p>
        </p:txBody>
      </p:sp>
      <p:pic>
        <p:nvPicPr>
          <p:cNvPr id="3" name="slide 22">
            <a:hlinkClick r:id="" action="ppaction://media"/>
            <a:extLst>
              <a:ext uri="{FF2B5EF4-FFF2-40B4-BE49-F238E27FC236}">
                <a16:creationId xmlns:a16="http://schemas.microsoft.com/office/drawing/2014/main" id="{9434E50D-A446-B434-8A2C-FA507455DF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336548" y="3429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918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545"/>
    </mc:Choice>
    <mc:Fallback xmlns="">
      <p:transition spd="slow" advTm="215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54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A74930-8B54-E709-2A74-AAA1EFD0A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Barrière du </a:t>
            </a:r>
            <a:r>
              <a:rPr lang="en-US" dirty="0" err="1"/>
              <a:t>Trône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E843C3D-9C67-2ED7-1120-16FC79F692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50442" y="1920240"/>
            <a:ext cx="4989283" cy="455371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8457CDD-2D3C-42FD-4608-161A80D70AE7}"/>
              </a:ext>
            </a:extLst>
          </p:cNvPr>
          <p:cNvSpPr txBox="1"/>
          <p:nvPr/>
        </p:nvSpPr>
        <p:spPr>
          <a:xfrm>
            <a:off x="365760" y="5431536"/>
            <a:ext cx="22128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Barrière du </a:t>
            </a:r>
            <a:r>
              <a:rPr lang="en-US" dirty="0" err="1"/>
              <a:t>Trône</a:t>
            </a:r>
            <a:r>
              <a:rPr lang="en-US" dirty="0"/>
              <a:t> [Throne Gate] </a:t>
            </a:r>
            <a:r>
              <a:rPr lang="en-US" sz="1000" dirty="0"/>
              <a:t>https://paris1900.lartnouveau.com/paris00/mur_des_fermiers_generaux.htm</a:t>
            </a:r>
          </a:p>
        </p:txBody>
      </p:sp>
      <p:pic>
        <p:nvPicPr>
          <p:cNvPr id="4" name="slide 23">
            <a:hlinkClick r:id="" action="ppaction://media"/>
            <a:extLst>
              <a:ext uri="{FF2B5EF4-FFF2-40B4-BE49-F238E27FC236}">
                <a16:creationId xmlns:a16="http://schemas.microsoft.com/office/drawing/2014/main" id="{7827384D-15DC-CFE3-93BA-B0838A1069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069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4232"/>
    </mc:Choice>
    <mc:Fallback xmlns="">
      <p:transition spd="slow" advTm="442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23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321D59-EC50-0F33-C23A-42AAE76D45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500" y="-198584"/>
            <a:ext cx="10058400" cy="1609344"/>
          </a:xfrm>
        </p:spPr>
        <p:txBody>
          <a:bodyPr/>
          <a:lstStyle/>
          <a:p>
            <a:r>
              <a:rPr lang="en-US" dirty="0"/>
              <a:t>Architectural Style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8FD442-BA24-37D7-5B3D-246EB9DD5B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3500" y="1123122"/>
            <a:ext cx="5354276" cy="4691269"/>
          </a:xfrm>
        </p:spPr>
        <p:txBody>
          <a:bodyPr/>
          <a:lstStyle/>
          <a:p>
            <a:r>
              <a:rPr lang="en-US" dirty="0"/>
              <a:t>Rococo: Hôtel de Soubise</a:t>
            </a:r>
          </a:p>
          <a:p>
            <a:pPr marL="0" indent="0">
              <a:buNone/>
            </a:pPr>
            <a:r>
              <a:rPr lang="en-US" sz="1000" dirty="0"/>
              <a:t>https://www.thespruce.com/what-is-rococo-architecture-5186850</a:t>
            </a:r>
          </a:p>
          <a:p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4C92687-4263-2193-7B27-5DCD040B92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34009" y="1813692"/>
            <a:ext cx="4754880" cy="3977640"/>
          </a:xfrm>
        </p:spPr>
        <p:txBody>
          <a:bodyPr/>
          <a:lstStyle/>
          <a:p>
            <a:r>
              <a:rPr lang="en-US" dirty="0"/>
              <a:t>Neo-Classical: Hôtel de la Marne</a:t>
            </a:r>
          </a:p>
          <a:p>
            <a:r>
              <a:rPr lang="en-US" sz="1000" dirty="0"/>
              <a:t>https://en.wikipedia.org/wiki/Neoclassicism_in_France</a:t>
            </a:r>
          </a:p>
          <a:p>
            <a:endParaRPr lang="en-US" dirty="0"/>
          </a:p>
        </p:txBody>
      </p:sp>
      <p:pic>
        <p:nvPicPr>
          <p:cNvPr id="7" name="Picture 6" descr="Rococo interior of Hotel de Soubise">
            <a:extLst>
              <a:ext uri="{FF2B5EF4-FFF2-40B4-BE49-F238E27FC236}">
                <a16:creationId xmlns:a16="http://schemas.microsoft.com/office/drawing/2014/main" id="{2A8BA85F-8528-1805-27C7-C77691E3AFD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468" b="23220"/>
          <a:stretch>
            <a:fillRect/>
          </a:stretch>
        </p:blipFill>
        <p:spPr>
          <a:xfrm>
            <a:off x="208324" y="1948069"/>
            <a:ext cx="5798092" cy="3458818"/>
          </a:xfrm>
          <a:prstGeom prst="rect">
            <a:avLst/>
          </a:prstGeom>
        </p:spPr>
      </p:pic>
      <p:pic>
        <p:nvPicPr>
          <p:cNvPr id="9" name="Picture 8" descr="Neo-Classical exterior of Hotel de la Marne.">
            <a:extLst>
              <a:ext uri="{FF2B5EF4-FFF2-40B4-BE49-F238E27FC236}">
                <a16:creationId xmlns:a16="http://schemas.microsoft.com/office/drawing/2014/main" id="{59C352FD-B03B-3876-0F1D-8FF07D586E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5586" y="3189202"/>
            <a:ext cx="5907603" cy="3163029"/>
          </a:xfrm>
          <a:prstGeom prst="rect">
            <a:avLst/>
          </a:prstGeom>
        </p:spPr>
      </p:pic>
      <p:pic>
        <p:nvPicPr>
          <p:cNvPr id="3" name="slide 24">
            <a:hlinkClick r:id="" action="ppaction://media"/>
            <a:extLst>
              <a:ext uri="{FF2B5EF4-FFF2-40B4-BE49-F238E27FC236}">
                <a16:creationId xmlns:a16="http://schemas.microsoft.com/office/drawing/2014/main" id="{BF0115B3-93D4-C1D2-3D58-3D7A705D12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75812" y="50576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111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2373"/>
    </mc:Choice>
    <mc:Fallback xmlns="">
      <p:transition spd="slow" advTm="1423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237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74BE26-AB11-5877-AAD9-40418E9D18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Hôtels</a:t>
            </a:r>
            <a:r>
              <a:rPr lang="en-US" dirty="0"/>
              <a:t> </a:t>
            </a:r>
            <a:r>
              <a:rPr lang="en-US" dirty="0" err="1"/>
              <a:t>Particuliers</a:t>
            </a:r>
            <a:endParaRPr lang="en-US" dirty="0"/>
          </a:p>
        </p:txBody>
      </p:sp>
      <p:pic>
        <p:nvPicPr>
          <p:cNvPr id="6" name="Content Placeholder 5" descr="Courtyard of Hotel de Roquelaure">
            <a:extLst>
              <a:ext uri="{FF2B5EF4-FFF2-40B4-BE49-F238E27FC236}">
                <a16:creationId xmlns:a16="http://schemas.microsoft.com/office/drawing/2014/main" id="{592F34C4-3772-F02E-5798-B71ED74A8AF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329119" y="2295940"/>
            <a:ext cx="5495420" cy="3325874"/>
          </a:xfrm>
          <a:prstGeom prst="rect">
            <a:avLst/>
          </a:prstGeom>
        </p:spPr>
      </p:pic>
      <p:pic>
        <p:nvPicPr>
          <p:cNvPr id="9" name="Content Placeholder 8" descr="Exterior of Hotel Carnavalet">
            <a:extLst>
              <a:ext uri="{FF2B5EF4-FFF2-40B4-BE49-F238E27FC236}">
                <a16:creationId xmlns:a16="http://schemas.microsoft.com/office/drawing/2014/main" id="{9563559A-D057-633E-532D-0BAE2B6CDC5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6364287" y="2176670"/>
            <a:ext cx="5386869" cy="359124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4947A70-0882-416B-812D-949DF69E0600}"/>
              </a:ext>
            </a:extLst>
          </p:cNvPr>
          <p:cNvSpPr txBox="1"/>
          <p:nvPr/>
        </p:nvSpPr>
        <p:spPr>
          <a:xfrm>
            <a:off x="725557" y="6023113"/>
            <a:ext cx="362778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Hôtel de Roquelaure </a:t>
            </a:r>
            <a:r>
              <a:rPr lang="en-US" sz="1000" dirty="0"/>
              <a:t>https://en.wikipedia.org/wiki/List_of_h%C3%B4tels_particuliers_in_Paris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9E7DC28-211B-8356-0D24-EEEC9F6C7253}"/>
              </a:ext>
            </a:extLst>
          </p:cNvPr>
          <p:cNvSpPr txBox="1"/>
          <p:nvPr/>
        </p:nvSpPr>
        <p:spPr>
          <a:xfrm>
            <a:off x="6549887" y="6112565"/>
            <a:ext cx="379674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Hôtel Carnavalet </a:t>
            </a:r>
            <a:r>
              <a:rPr lang="en-US" sz="1000" dirty="0"/>
              <a:t>https://en.wikipedia.org/wiki/List_of_h%C3%B4tels_particuliers_in_Paris</a:t>
            </a:r>
          </a:p>
        </p:txBody>
      </p:sp>
      <p:pic>
        <p:nvPicPr>
          <p:cNvPr id="3" name="slide 25">
            <a:hlinkClick r:id="" action="ppaction://media"/>
            <a:extLst>
              <a:ext uri="{FF2B5EF4-FFF2-40B4-BE49-F238E27FC236}">
                <a16:creationId xmlns:a16="http://schemas.microsoft.com/office/drawing/2014/main" id="{4F0EE198-D906-2115-A08D-CBB4C645A2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37035" y="67970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860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8091"/>
    </mc:Choice>
    <mc:Fallback xmlns="">
      <p:transition spd="slow" advTm="1280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09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65599D-45EE-7A46-E5FD-512B3D2E80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Musée</a:t>
            </a:r>
            <a:r>
              <a:rPr lang="en-US" dirty="0"/>
              <a:t> Picasso</a:t>
            </a:r>
          </a:p>
        </p:txBody>
      </p:sp>
      <p:pic>
        <p:nvPicPr>
          <p:cNvPr id="6" name="Content Placeholder 5" descr="Exterior of Musee Picasso">
            <a:extLst>
              <a:ext uri="{FF2B5EF4-FFF2-40B4-BE49-F238E27FC236}">
                <a16:creationId xmlns:a16="http://schemas.microsoft.com/office/drawing/2014/main" id="{A32C11BF-79BE-91AC-524F-196F46A9117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1069975" y="2400101"/>
            <a:ext cx="4754563" cy="3565922"/>
          </a:xfrm>
          <a:prstGeom prst="rect">
            <a:avLst/>
          </a:prstGeom>
        </p:spPr>
      </p:pic>
      <p:pic>
        <p:nvPicPr>
          <p:cNvPr id="9" name="Content Placeholder 8" descr="Interior with staircases of Musee Picasso">
            <a:extLst>
              <a:ext uri="{FF2B5EF4-FFF2-40B4-BE49-F238E27FC236}">
                <a16:creationId xmlns:a16="http://schemas.microsoft.com/office/drawing/2014/main" id="{F4C24D03-513C-4280-3733-E310C087FBF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7127603" y="785192"/>
            <a:ext cx="3560597" cy="505901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581E3FC-6609-463E-2141-466FE62995BF}"/>
              </a:ext>
            </a:extLst>
          </p:cNvPr>
          <p:cNvSpPr txBox="1"/>
          <p:nvPr/>
        </p:nvSpPr>
        <p:spPr>
          <a:xfrm>
            <a:off x="2246243" y="6144769"/>
            <a:ext cx="5824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https://en.wikipedia.org/wiki/Mus%C3%A9e_Picasso_Paris</a:t>
            </a:r>
          </a:p>
        </p:txBody>
      </p:sp>
      <p:pic>
        <p:nvPicPr>
          <p:cNvPr id="3" name="slide 26">
            <a:hlinkClick r:id="" action="ppaction://media"/>
            <a:extLst>
              <a:ext uri="{FF2B5EF4-FFF2-40B4-BE49-F238E27FC236}">
                <a16:creationId xmlns:a16="http://schemas.microsoft.com/office/drawing/2014/main" id="{53625C00-F769-C677-E280-91967A62B6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113929" y="305469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000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3094"/>
    </mc:Choice>
    <mc:Fallback xmlns="">
      <p:transition spd="slow" advTm="930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09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293519-289A-9AA7-2320-E5F9D39CC7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Sainte Geneviève-Panthéon</a:t>
            </a:r>
          </a:p>
        </p:txBody>
      </p:sp>
      <p:pic>
        <p:nvPicPr>
          <p:cNvPr id="5" name="Content Placeholder 4" descr="Exterior of the Pantheon in Paris.">
            <a:extLst>
              <a:ext uri="{FF2B5EF4-FFF2-40B4-BE49-F238E27FC236}">
                <a16:creationId xmlns:a16="http://schemas.microsoft.com/office/drawing/2014/main" id="{461C500E-44B4-49C1-2145-7C33BC7E2A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743200" y="1774787"/>
            <a:ext cx="6410904" cy="4814856"/>
          </a:xfrm>
          <a:prstGeom prst="rect">
            <a:avLst/>
          </a:prstGeom>
        </p:spPr>
      </p:pic>
      <p:pic>
        <p:nvPicPr>
          <p:cNvPr id="3" name="slide 27">
            <a:hlinkClick r:id="" action="ppaction://media"/>
            <a:extLst>
              <a:ext uri="{FF2B5EF4-FFF2-40B4-BE49-F238E27FC236}">
                <a16:creationId xmlns:a16="http://schemas.microsoft.com/office/drawing/2014/main" id="{BF0E9DF4-5CBD-19CB-7850-AA646EFF02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69848" y="30255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80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3741"/>
    </mc:Choice>
    <mc:Fallback xmlns="">
      <p:transition spd="slow" advTm="1437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74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4BCE6-AA4B-5FB3-93B1-5BE53D52CC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Interior of Panthéon</a:t>
            </a:r>
          </a:p>
        </p:txBody>
      </p:sp>
      <p:pic>
        <p:nvPicPr>
          <p:cNvPr id="5" name="Content Placeholder 4" descr="Interior of the Pantheon">
            <a:extLst>
              <a:ext uri="{FF2B5EF4-FFF2-40B4-BE49-F238E27FC236}">
                <a16:creationId xmlns:a16="http://schemas.microsoft.com/office/drawing/2014/main" id="{19A20D3F-D840-047D-2E15-BB75D7663C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387930" y="2186609"/>
            <a:ext cx="11237402" cy="351168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F56E64D-1DC7-DBA5-3791-F98E2B68E6A5}"/>
              </a:ext>
            </a:extLst>
          </p:cNvPr>
          <p:cNvSpPr txBox="1"/>
          <p:nvPr/>
        </p:nvSpPr>
        <p:spPr>
          <a:xfrm>
            <a:off x="3925957" y="6112565"/>
            <a:ext cx="48105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https://www.paris-pantheon.fr/en/visit/practical-information</a:t>
            </a:r>
          </a:p>
        </p:txBody>
      </p:sp>
      <p:pic>
        <p:nvPicPr>
          <p:cNvPr id="3" name="slide 28">
            <a:hlinkClick r:id="" action="ppaction://media"/>
            <a:extLst>
              <a:ext uri="{FF2B5EF4-FFF2-40B4-BE49-F238E27FC236}">
                <a16:creationId xmlns:a16="http://schemas.microsoft.com/office/drawing/2014/main" id="{F3CC2B69-242F-B1CA-CB12-E0FC06E7A4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63953" y="91888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929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299"/>
    </mc:Choice>
    <mc:Fallback xmlns="">
      <p:transition spd="slow" advTm="642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2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3DFE6-112D-A8AE-566A-7FBD7A9C2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Interior of Panthéon</a:t>
            </a:r>
          </a:p>
        </p:txBody>
      </p:sp>
      <p:pic>
        <p:nvPicPr>
          <p:cNvPr id="5" name="Content Placeholder 4" descr="Details of interior of Pantheon">
            <a:extLst>
              <a:ext uri="{FF2B5EF4-FFF2-40B4-BE49-F238E27FC236}">
                <a16:creationId xmlns:a16="http://schemas.microsoft.com/office/drawing/2014/main" id="{1F115859-1AEB-0C56-C4D0-98D0968DDA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85839" y="2166730"/>
            <a:ext cx="5971442" cy="397854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2B7A59B-522B-86FD-49AD-B6B335E29794}"/>
              </a:ext>
            </a:extLst>
          </p:cNvPr>
          <p:cNvSpPr txBox="1"/>
          <p:nvPr/>
        </p:nvSpPr>
        <p:spPr>
          <a:xfrm>
            <a:off x="285838" y="6321287"/>
            <a:ext cx="73474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https://www.sortiraparis.com/en/what-to-visit-in-paris/history-heritage/articles/172053-the-pantheon-in-paris-prices-timetable-visit-and-history-of-this-emblematic-monument</a:t>
            </a:r>
          </a:p>
        </p:txBody>
      </p:sp>
      <p:pic>
        <p:nvPicPr>
          <p:cNvPr id="8" name="Picture 7" descr="Ceiling of Pantheon">
            <a:extLst>
              <a:ext uri="{FF2B5EF4-FFF2-40B4-BE49-F238E27FC236}">
                <a16:creationId xmlns:a16="http://schemas.microsoft.com/office/drawing/2014/main" id="{D657C274-BF3E-946A-4DA6-A0AAA988AB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11361" y="2093976"/>
            <a:ext cx="6080639" cy="4051300"/>
          </a:xfrm>
          <a:prstGeom prst="rect">
            <a:avLst/>
          </a:prstGeom>
        </p:spPr>
      </p:pic>
      <p:pic>
        <p:nvPicPr>
          <p:cNvPr id="3" name="slide 29">
            <a:hlinkClick r:id="" action="ppaction://media"/>
            <a:extLst>
              <a:ext uri="{FF2B5EF4-FFF2-40B4-BE49-F238E27FC236}">
                <a16:creationId xmlns:a16="http://schemas.microsoft.com/office/drawing/2014/main" id="{4E8007E2-9840-35F8-1AF9-A41096546A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296400" y="80234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237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962"/>
    </mc:Choice>
    <mc:Fallback xmlns="">
      <p:transition spd="slow" advTm="379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9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FFECD6-96E3-C835-FBBE-3B1B3C5D9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Age of Enlightenment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42C1BE-D60D-33AD-86E4-52E73D6EE1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322576"/>
            <a:ext cx="5026152" cy="4050792"/>
          </a:xfrm>
        </p:spPr>
        <p:txBody>
          <a:bodyPr/>
          <a:lstStyle/>
          <a:p>
            <a:r>
              <a:rPr lang="en-US" dirty="0"/>
              <a:t>Society is divided into three estates: Church, Nobility, and the Third Estate</a:t>
            </a:r>
          </a:p>
          <a:p>
            <a:r>
              <a:rPr lang="en-US" dirty="0"/>
              <a:t>Calling into question of forms of authority</a:t>
            </a:r>
          </a:p>
          <a:p>
            <a:r>
              <a:rPr lang="en-US" dirty="0"/>
              <a:t>Critique of “traditional revealed truths or beliefs” </a:t>
            </a:r>
          </a:p>
          <a:p>
            <a:r>
              <a:rPr lang="en-US" dirty="0"/>
              <a:t>Exercise of reason</a:t>
            </a:r>
          </a:p>
          <a:p>
            <a:r>
              <a:rPr lang="en-US" dirty="0"/>
              <a:t>The “philosophes”: new groups of writers and thinkers</a:t>
            </a:r>
          </a:p>
          <a:p>
            <a:endParaRPr lang="en-US" dirty="0"/>
          </a:p>
        </p:txBody>
      </p:sp>
      <p:pic>
        <p:nvPicPr>
          <p:cNvPr id="5" name="Picture 4" descr="Image from the French Revolution of the three estates.">
            <a:extLst>
              <a:ext uri="{FF2B5EF4-FFF2-40B4-BE49-F238E27FC236}">
                <a16:creationId xmlns:a16="http://schemas.microsoft.com/office/drawing/2014/main" id="{935DFB1B-329F-9701-A1F7-39204D8306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7480" y="2121408"/>
            <a:ext cx="4971876" cy="39301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2821757-D9A6-B00B-02F9-72DBDBEC8B71}"/>
              </a:ext>
            </a:extLst>
          </p:cNvPr>
          <p:cNvSpPr txBox="1"/>
          <p:nvPr/>
        </p:nvSpPr>
        <p:spPr>
          <a:xfrm>
            <a:off x="712644" y="6034814"/>
            <a:ext cx="999802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Image from the French Revolution of the Three Estates </a:t>
            </a:r>
            <a:r>
              <a:rPr lang="en-US" sz="1000" dirty="0"/>
              <a:t>https://www.meisterdrucke.fr/fine-art-prints/Unknown-artist/961747/R%C3%A9volution-fran%C3%A7aise-:-repr%C3%A9sentation-des-d%C3%A9put%C3%A9s-des-trois-ordres-aux-%C3%89tats-g%C3%A9n%C3%A9raux-en-costume-c%C3%A9r%C3%A9monial-:-le-clerg%C3%A9,-la-noblesse-et-le-tiers-%C3%A9tat.-Estampe-de-la-fin-du-XVIIIe-si%C3%A8cle.-Collection-priv%C3%A9e.html</a:t>
            </a:r>
          </a:p>
        </p:txBody>
      </p:sp>
      <p:pic>
        <p:nvPicPr>
          <p:cNvPr id="4" name="slide 3">
            <a:hlinkClick r:id="" action="ppaction://media"/>
            <a:extLst>
              <a:ext uri="{FF2B5EF4-FFF2-40B4-BE49-F238E27FC236}">
                <a16:creationId xmlns:a16="http://schemas.microsoft.com/office/drawing/2014/main" id="{6448BA86-7277-741A-6FF3-45439E19B5D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102058" y="508666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128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7619"/>
    </mc:Choice>
    <mc:Fallback xmlns="">
      <p:transition spd="slow" advTm="3076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76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69DFF8-3F04-954C-6116-69E9693746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Remains of Distinguished French Citizens</a:t>
            </a:r>
          </a:p>
        </p:txBody>
      </p:sp>
      <p:pic>
        <p:nvPicPr>
          <p:cNvPr id="5" name="Content Placeholder 4" descr="Voltaire's tomb in Pantheon">
            <a:extLst>
              <a:ext uri="{FF2B5EF4-FFF2-40B4-BE49-F238E27FC236}">
                <a16:creationId xmlns:a16="http://schemas.microsoft.com/office/drawing/2014/main" id="{3A750640-067A-A31C-7142-51A5F66637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3058855" y="2120900"/>
            <a:ext cx="6080639" cy="4051300"/>
          </a:xfrm>
          <a:prstGeom prst="rect">
            <a:avLst/>
          </a:prstGeom>
        </p:spPr>
      </p:pic>
      <p:pic>
        <p:nvPicPr>
          <p:cNvPr id="4" name="slide 30">
            <a:hlinkClick r:id="" action="ppaction://media"/>
            <a:extLst>
              <a:ext uri="{FF2B5EF4-FFF2-40B4-BE49-F238E27FC236}">
                <a16:creationId xmlns:a16="http://schemas.microsoft.com/office/drawing/2014/main" id="{E40619D8-A7CD-4EE1-29AB-3998974274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61247" y="329452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481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223"/>
    </mc:Choice>
    <mc:Fallback xmlns="">
      <p:transition spd="slow" advTm="672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1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75B3B3-0FA3-B7B4-5CDF-1F126FB523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Quiz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11A06-5915-0412-7F79-D6FC24376C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Take the second half of the quiz or the entire quiz on the </a:t>
            </a:r>
            <a:r>
              <a:rPr lang="en-US"/>
              <a:t>quiz page in Canvas.</a:t>
            </a:r>
          </a:p>
        </p:txBody>
      </p:sp>
      <p:pic>
        <p:nvPicPr>
          <p:cNvPr id="4" name="slide 31">
            <a:hlinkClick r:id="" action="ppaction://media"/>
            <a:extLst>
              <a:ext uri="{FF2B5EF4-FFF2-40B4-BE49-F238E27FC236}">
                <a16:creationId xmlns:a16="http://schemas.microsoft.com/office/drawing/2014/main" id="{4ABEA140-989C-C10B-86E5-1EE839F925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457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832"/>
    </mc:Choice>
    <mc:Fallback xmlns="">
      <p:transition spd="slow" advTm="148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3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A2AB5F-7365-3D53-CF01-32D4A5CCD2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-201168"/>
            <a:ext cx="10058400" cy="1444711"/>
          </a:xfrm>
        </p:spPr>
        <p:txBody>
          <a:bodyPr>
            <a:normAutofit/>
          </a:bodyPr>
          <a:lstStyle/>
          <a:p>
            <a:br>
              <a:rPr lang="en-US" dirty="0"/>
            </a:br>
            <a:r>
              <a:rPr lang="en-US" dirty="0"/>
              <a:t>Regency, Louis XV, Louis XVI</a:t>
            </a:r>
          </a:p>
        </p:txBody>
      </p:sp>
      <p:pic>
        <p:nvPicPr>
          <p:cNvPr id="7" name="Content Placeholder 6" descr="Portrait of Louis XV">
            <a:extLst>
              <a:ext uri="{FF2B5EF4-FFF2-40B4-BE49-F238E27FC236}">
                <a16:creationId xmlns:a16="http://schemas.microsoft.com/office/drawing/2014/main" id="{8721FCC9-4304-63EF-7640-311668A0E17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1764792" y="1475080"/>
            <a:ext cx="3721608" cy="4942295"/>
          </a:xfrm>
          <a:prstGeom prst="rect">
            <a:avLst/>
          </a:prstGeom>
        </p:spPr>
      </p:pic>
      <p:pic>
        <p:nvPicPr>
          <p:cNvPr id="10" name="Content Placeholder 9" descr="Portrait of Louis XVI">
            <a:extLst>
              <a:ext uri="{FF2B5EF4-FFF2-40B4-BE49-F238E27FC236}">
                <a16:creationId xmlns:a16="http://schemas.microsoft.com/office/drawing/2014/main" id="{23DC4369-D0FC-593F-8851-327C0F85A5D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6336792" y="1243543"/>
            <a:ext cx="3834426" cy="540414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B9F22BE-8738-5B49-297F-AD7AC8FC1589}"/>
              </a:ext>
            </a:extLst>
          </p:cNvPr>
          <p:cNvSpPr txBox="1"/>
          <p:nvPr/>
        </p:nvSpPr>
        <p:spPr>
          <a:xfrm>
            <a:off x="100584" y="5413248"/>
            <a:ext cx="158191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Louis XV</a:t>
            </a:r>
          </a:p>
          <a:p>
            <a:r>
              <a:rPr lang="en-US" sz="1000" dirty="0"/>
              <a:t>https://en.wikipedia.org/wiki/Louis_XV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783FF95-0821-57B1-8E0C-B19CF0E94FC7}"/>
              </a:ext>
            </a:extLst>
          </p:cNvPr>
          <p:cNvSpPr txBox="1"/>
          <p:nvPr/>
        </p:nvSpPr>
        <p:spPr>
          <a:xfrm>
            <a:off x="10360152" y="4681728"/>
            <a:ext cx="183184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Louis XVI </a:t>
            </a:r>
          </a:p>
          <a:p>
            <a:r>
              <a:rPr lang="en-US" sz="1000" dirty="0"/>
              <a:t>https://en.wikipedia.org/wiki/Louis_XVI</a:t>
            </a:r>
          </a:p>
        </p:txBody>
      </p:sp>
      <p:pic>
        <p:nvPicPr>
          <p:cNvPr id="3" name="slide 4">
            <a:hlinkClick r:id="" action="ppaction://media"/>
            <a:extLst>
              <a:ext uri="{FF2B5EF4-FFF2-40B4-BE49-F238E27FC236}">
                <a16:creationId xmlns:a16="http://schemas.microsoft.com/office/drawing/2014/main" id="{A7AD3F02-9640-BFDC-C316-9E3485E3D7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660115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524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6671"/>
    </mc:Choice>
    <mc:Fallback xmlns="">
      <p:transition spd="slow" advTm="1866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66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Critical Reason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9848" y="2121408"/>
            <a:ext cx="5142109" cy="4050792"/>
          </a:xfrm>
        </p:spPr>
        <p:txBody>
          <a:bodyPr/>
          <a:lstStyle/>
          <a:p>
            <a:r>
              <a:rPr lang="en-US" sz="2400" noProof="0" dirty="0"/>
              <a:t>The idea of the perfectibility of human beings</a:t>
            </a:r>
          </a:p>
          <a:p>
            <a:r>
              <a:rPr lang="en-US" sz="2400" noProof="0" dirty="0"/>
              <a:t>The importance of social utility </a:t>
            </a:r>
          </a:p>
          <a:p>
            <a:r>
              <a:rPr lang="en-US" sz="2400" noProof="0" dirty="0"/>
              <a:t>Tolerance and rationalism oppose religious </a:t>
            </a:r>
          </a:p>
          <a:p>
            <a:r>
              <a:rPr lang="en-US" sz="2400" dirty="0"/>
              <a:t>Critique of mercantilism and the beginning of the “free” market</a:t>
            </a:r>
            <a:endParaRPr lang="en-US" noProof="0" dirty="0"/>
          </a:p>
        </p:txBody>
      </p:sp>
      <p:pic>
        <p:nvPicPr>
          <p:cNvPr id="5" name="Picture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7449" y="2814149"/>
            <a:ext cx="5400675" cy="3286125"/>
          </a:xfrm>
          <a:prstGeom prst="rect">
            <a:avLst/>
          </a:prstGeom>
        </p:spPr>
      </p:pic>
      <p:pic>
        <p:nvPicPr>
          <p:cNvPr id="4" name="slide 5">
            <a:hlinkClick r:id="" action="ppaction://media"/>
            <a:extLst>
              <a:ext uri="{FF2B5EF4-FFF2-40B4-BE49-F238E27FC236}">
                <a16:creationId xmlns:a16="http://schemas.microsoft.com/office/drawing/2014/main" id="{1EBB0C83-9148-E747-EDF1-BBC2D91E27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48918" y="98450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139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7592"/>
    </mc:Choice>
    <mc:Fallback xmlns="">
      <p:transition spd="slow" advTm="2375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759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An Optimistic Spirit that affects…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800" noProof="0" dirty="0"/>
              <a:t>A transformation in society</a:t>
            </a:r>
          </a:p>
          <a:p>
            <a:pPr lvl="0"/>
            <a:r>
              <a:rPr lang="en-US" sz="2800" noProof="0" dirty="0"/>
              <a:t>The construction of roads</a:t>
            </a:r>
          </a:p>
          <a:p>
            <a:pPr lvl="0"/>
            <a:r>
              <a:rPr lang="en-US" sz="2800" noProof="0" dirty="0"/>
              <a:t> The renewal of cities</a:t>
            </a:r>
          </a:p>
          <a:p>
            <a:endParaRPr lang="en-US" noProof="0" dirty="0"/>
          </a:p>
          <a:p>
            <a:endParaRPr lang="en-US" noProof="0" dirty="0"/>
          </a:p>
        </p:txBody>
      </p:sp>
      <p:pic>
        <p:nvPicPr>
          <p:cNvPr id="6" name="Picture 5" descr="Plate from the Encyclopedie illustrating military fortifications ">
            <a:extLst>
              <a:ext uri="{FF2B5EF4-FFF2-40B4-BE49-F238E27FC236}">
                <a16:creationId xmlns:a16="http://schemas.microsoft.com/office/drawing/2014/main" id="{48144DB7-F98C-F7C0-0F07-1F70CCEBEC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16368" y="1313366"/>
            <a:ext cx="3355764" cy="541661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3987FFB-76B7-B27E-EDC3-1043A65FB584}"/>
              </a:ext>
            </a:extLst>
          </p:cNvPr>
          <p:cNvSpPr txBox="1"/>
          <p:nvPr/>
        </p:nvSpPr>
        <p:spPr>
          <a:xfrm>
            <a:off x="1069848" y="5943600"/>
            <a:ext cx="518464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Plate from the </a:t>
            </a:r>
            <a:r>
              <a:rPr lang="en-US" dirty="0" err="1"/>
              <a:t>Encyclopedie</a:t>
            </a:r>
            <a:r>
              <a:rPr lang="en-US" dirty="0"/>
              <a:t> illustrating military fortifications </a:t>
            </a:r>
            <a:r>
              <a:rPr lang="en-US" sz="1000" dirty="0"/>
              <a:t>https://www.americanrevolutioninstitute.org/masterpieces-in-detail/diderot-encyclopedie/</a:t>
            </a:r>
          </a:p>
        </p:txBody>
      </p:sp>
      <p:pic>
        <p:nvPicPr>
          <p:cNvPr id="4" name="slide 6">
            <a:hlinkClick r:id="" action="ppaction://media"/>
            <a:extLst>
              <a:ext uri="{FF2B5EF4-FFF2-40B4-BE49-F238E27FC236}">
                <a16:creationId xmlns:a16="http://schemas.microsoft.com/office/drawing/2014/main" id="{CE61AA57-71AC-F231-CEAA-AAEC85B4F2C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984377" y="414680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422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3964"/>
    </mc:Choice>
    <mc:Fallback xmlns="">
      <p:transition spd="slow" advTm="639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96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</p:spPr>
        <p:txBody>
          <a:bodyPr>
            <a:normAutofit/>
          </a:bodyPr>
          <a:lstStyle/>
          <a:p>
            <a:r>
              <a:rPr lang="en-US" sz="4600" noProof="0" dirty="0"/>
              <a:t>The Progress of Literacy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9848" y="2121408"/>
            <a:ext cx="5181865" cy="4050792"/>
          </a:xfrm>
        </p:spPr>
        <p:txBody>
          <a:bodyPr>
            <a:normAutofit/>
          </a:bodyPr>
          <a:lstStyle/>
          <a:p>
            <a:r>
              <a:rPr lang="en-US" sz="2800" noProof="0" dirty="0"/>
              <a:t>Studies of literacy according to signatures on marriage contracts</a:t>
            </a:r>
          </a:p>
          <a:p>
            <a:r>
              <a:rPr lang="en-US" sz="2800" dirty="0"/>
              <a:t>Differences between man and women, north and south, urban and rural</a:t>
            </a:r>
          </a:p>
        </p:txBody>
      </p:sp>
      <p:pic>
        <p:nvPicPr>
          <p:cNvPr id="4" name="Picture 3" descr="Handwritten marriage contract with signatures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84359" y="1720298"/>
            <a:ext cx="3618258" cy="4759150"/>
          </a:xfrm>
          <a:prstGeom prst="rect">
            <a:avLst/>
          </a:prstGeom>
        </p:spPr>
      </p:pic>
      <p:pic>
        <p:nvPicPr>
          <p:cNvPr id="5" name="slide 7">
            <a:hlinkClick r:id="" action="ppaction://media"/>
            <a:extLst>
              <a:ext uri="{FF2B5EF4-FFF2-40B4-BE49-F238E27FC236}">
                <a16:creationId xmlns:a16="http://schemas.microsoft.com/office/drawing/2014/main" id="{22F9CA16-12B0-F085-3F5B-B7E90ABC99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400129" y="498885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985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8235"/>
    </mc:Choice>
    <mc:Fallback xmlns="">
      <p:transition spd="slow" advTm="1682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23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Press and Bookshops</a:t>
            </a:r>
            <a:endParaRPr lang="en-US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65683" y="2208276"/>
            <a:ext cx="2944368" cy="4050792"/>
          </a:xfrm>
        </p:spPr>
        <p:txBody>
          <a:bodyPr>
            <a:normAutofit/>
          </a:bodyPr>
          <a:lstStyle/>
          <a:p>
            <a:pPr lvl="0"/>
            <a:r>
              <a:rPr lang="en-US" sz="2400" noProof="0" dirty="0"/>
              <a:t>Growing audience for new ideas</a:t>
            </a:r>
          </a:p>
          <a:p>
            <a:pPr lvl="0"/>
            <a:r>
              <a:rPr lang="en-US" sz="2400" noProof="0" dirty="0"/>
              <a:t>Growth of lending libraries</a:t>
            </a:r>
          </a:p>
        </p:txBody>
      </p:sp>
      <p:pic>
        <p:nvPicPr>
          <p:cNvPr id="4" name="Picture 3" descr="Interior of a printer and bookseller's shop.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4437" y="1875132"/>
            <a:ext cx="5407715" cy="4498236"/>
          </a:xfrm>
          <a:prstGeom prst="rect">
            <a:avLst/>
          </a:prstGeom>
        </p:spPr>
      </p:pic>
      <p:pic>
        <p:nvPicPr>
          <p:cNvPr id="5" name="slide 8">
            <a:hlinkClick r:id="" action="ppaction://media"/>
            <a:extLst>
              <a:ext uri="{FF2B5EF4-FFF2-40B4-BE49-F238E27FC236}">
                <a16:creationId xmlns:a16="http://schemas.microsoft.com/office/drawing/2014/main" id="{37E2D7F3-9D51-B300-8D37-49C476CB99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478306" y="44592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149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9148"/>
    </mc:Choice>
    <mc:Fallback xmlns="">
      <p:transition spd="slow" advTm="791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14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Changes in Manners and Morals</a:t>
            </a:r>
            <a:br>
              <a:rPr lang="en-US" noProof="0" dirty="0"/>
            </a:br>
            <a:endParaRPr lang="en-US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3752" y="1767360"/>
            <a:ext cx="4754880" cy="3977640"/>
          </a:xfrm>
        </p:spPr>
        <p:txBody>
          <a:bodyPr/>
          <a:lstStyle/>
          <a:p>
            <a:pPr lvl="0"/>
            <a:endParaRPr lang="en-US" noProof="0" dirty="0"/>
          </a:p>
          <a:p>
            <a:pPr lvl="0"/>
            <a:r>
              <a:rPr lang="en-US" dirty="0"/>
              <a:t>Reason combined with a new idea of sociability</a:t>
            </a:r>
          </a:p>
          <a:p>
            <a:pPr lvl="0"/>
            <a:r>
              <a:rPr lang="en-US" noProof="0" dirty="0"/>
              <a:t>A belief in the natural equality of human beings</a:t>
            </a:r>
          </a:p>
          <a:p>
            <a:pPr lvl="0"/>
            <a:r>
              <a:rPr lang="en-US" dirty="0"/>
              <a:t>Exchange of ideas by the “philosophes” in clubs, salons, </a:t>
            </a:r>
            <a:r>
              <a:rPr lang="en-US" noProof="0" dirty="0"/>
              <a:t>cafés, provincial academies, philosophical</a:t>
            </a:r>
            <a:r>
              <a:rPr lang="en-US" dirty="0"/>
              <a:t> and scientific societies </a:t>
            </a:r>
            <a:endParaRPr lang="en-US" noProof="0" dirty="0"/>
          </a:p>
        </p:txBody>
      </p:sp>
      <p:pic>
        <p:nvPicPr>
          <p:cNvPr id="4" name="Picture 3" descr="Painting of a group of men around a table talking.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39902" y="1993392"/>
            <a:ext cx="5515878" cy="3751608"/>
          </a:xfrm>
          <a:prstGeom prst="rect">
            <a:avLst/>
          </a:prstGeom>
        </p:spPr>
      </p:pic>
      <p:sp>
        <p:nvSpPr>
          <p:cNvPr id="5" name="AutoShape 2" descr="Free Online Course: 18e siècle : le combat des Lumières from France  Université Numerique | Class Centr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pic>
        <p:nvPicPr>
          <p:cNvPr id="6" name="slide 9">
            <a:hlinkClick r:id="" action="ppaction://media"/>
            <a:extLst>
              <a:ext uri="{FF2B5EF4-FFF2-40B4-BE49-F238E27FC236}">
                <a16:creationId xmlns:a16="http://schemas.microsoft.com/office/drawing/2014/main" id="{2ECA416E-AA76-7DF8-F2AC-63A9178487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325906" y="527572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725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4232"/>
    </mc:Choice>
    <mc:Fallback xmlns="">
      <p:transition spd="slow" advTm="1142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23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514949"/>
      </a:dk2>
      <a:lt2>
        <a:srgbClr val="E1E1DB"/>
      </a:lt2>
      <a:accent1>
        <a:srgbClr val="9DBFBE"/>
      </a:accent1>
      <a:accent2>
        <a:srgbClr val="DB8631"/>
      </a:accent2>
      <a:accent3>
        <a:srgbClr val="E3CC5A"/>
      </a:accent3>
      <a:accent4>
        <a:srgbClr val="ACADA8"/>
      </a:accent4>
      <a:accent5>
        <a:srgbClr val="927C61"/>
      </a:accent5>
      <a:accent6>
        <a:srgbClr val="B3B435"/>
      </a:accent6>
      <a:hlink>
        <a:srgbClr val="0000FF"/>
      </a:hlink>
      <a:folHlink>
        <a:srgbClr val="800080"/>
      </a:folHlink>
    </a:clrScheme>
    <a:fontScheme name="Wood Type">
      <a:majorFont>
        <a:latin typeface="Arial Black" panose="020B0A04020102020204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 panose="020B0604020202020204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BE1B6DD8-9976-4550-A6F4-B2DD4EA939D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468</TotalTime>
  <Words>1092</Words>
  <Application>Microsoft Office PowerPoint</Application>
  <PresentationFormat>Widescreen</PresentationFormat>
  <Paragraphs>106</Paragraphs>
  <Slides>31</Slides>
  <Notes>1</Notes>
  <HiddenSlides>0</HiddenSlides>
  <MMClips>31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6" baseType="lpstr">
      <vt:lpstr>Arial</vt:lpstr>
      <vt:lpstr>Arial Black</vt:lpstr>
      <vt:lpstr>Calibri</vt:lpstr>
      <vt:lpstr>Wingdings</vt:lpstr>
      <vt:lpstr>Wood Type</vt:lpstr>
      <vt:lpstr>Paris in the Age of Enlightenment</vt:lpstr>
      <vt:lpstr>Death of Louis XIV in 1715</vt:lpstr>
      <vt:lpstr>The Age of Enlightenment</vt:lpstr>
      <vt:lpstr> Regency, Louis XV, Louis XVI</vt:lpstr>
      <vt:lpstr>Critical Reason</vt:lpstr>
      <vt:lpstr>An Optimistic Spirit that affects…</vt:lpstr>
      <vt:lpstr>The Progress of Literacy</vt:lpstr>
      <vt:lpstr>The Press and Bookshops</vt:lpstr>
      <vt:lpstr>Changes in Manners and Morals </vt:lpstr>
      <vt:lpstr>Salons</vt:lpstr>
      <vt:lpstr>Cafes</vt:lpstr>
      <vt:lpstr>The Encyclopédie</vt:lpstr>
      <vt:lpstr>The Encyclopédie</vt:lpstr>
      <vt:lpstr>The Encyclopédie</vt:lpstr>
      <vt:lpstr>Censorship</vt:lpstr>
      <vt:lpstr>Pause</vt:lpstr>
      <vt:lpstr>Parisian Cityscape</vt:lpstr>
      <vt:lpstr>Ecole militaire</vt:lpstr>
      <vt:lpstr>Champ de Mars</vt:lpstr>
      <vt:lpstr>Le Mur des Fermiers Généraux [The Tax-Farmers’ Wall]</vt:lpstr>
      <vt:lpstr>La Barrière d’Enfer [Gate of Hell]</vt:lpstr>
      <vt:lpstr>Customs Houses</vt:lpstr>
      <vt:lpstr>Barrière du Trône</vt:lpstr>
      <vt:lpstr>Architectural Style</vt:lpstr>
      <vt:lpstr>Hôtels Particuliers</vt:lpstr>
      <vt:lpstr>Musée Picasso</vt:lpstr>
      <vt:lpstr>Sainte Geneviève-Panthéon</vt:lpstr>
      <vt:lpstr>Interior of Panthéon</vt:lpstr>
      <vt:lpstr>Interior of Panthéon</vt:lpstr>
      <vt:lpstr>Remains of Distinguished French Citizens</vt:lpstr>
      <vt:lpstr>Quiz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Julia Simon</dc:creator>
  <cp:lastModifiedBy>Julia Simon</cp:lastModifiedBy>
  <cp:revision>28</cp:revision>
  <dcterms:created xsi:type="dcterms:W3CDTF">2026-06-29T20:59:53Z</dcterms:created>
  <dcterms:modified xsi:type="dcterms:W3CDTF">2026-06-30T20:09:43Z</dcterms:modified>
</cp:coreProperties>
</file>