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6" r:id="rId7"/>
    <p:sldId id="273" r:id="rId8"/>
    <p:sldId id="274" r:id="rId9"/>
    <p:sldId id="267" r:id="rId10"/>
    <p:sldId id="259" r:id="rId11"/>
    <p:sldId id="275" r:id="rId12"/>
    <p:sldId id="276" r:id="rId13"/>
    <p:sldId id="268" r:id="rId14"/>
    <p:sldId id="277" r:id="rId15"/>
    <p:sldId id="279" r:id="rId16"/>
    <p:sldId id="278" r:id="rId17"/>
    <p:sldId id="269" r:id="rId18"/>
    <p:sldId id="270" r:id="rId19"/>
    <p:sldId id="280" r:id="rId20"/>
    <p:sldId id="271" r:id="rId21"/>
    <p:sldId id="281" r:id="rId22"/>
    <p:sldId id="272" r:id="rId23"/>
    <p:sldId id="282" r:id="rId24"/>
    <p:sldId id="28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2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51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48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29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99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41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8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3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92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77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6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4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4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8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1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6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C01DD83-6D78-4622-9F49-2FD45DFEBB7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47573F7-9A77-4761-8E8E-A7D37774E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9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47282-5176-3AC5-0659-C400B98F0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Paris in the Age of Enlightenment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8537F1-8AFE-970E-1DC4-BF038BF140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Literature and Intellectual Currents, Art, and Music</a:t>
            </a:r>
          </a:p>
        </p:txBody>
      </p:sp>
      <p:pic>
        <p:nvPicPr>
          <p:cNvPr id="4" name="slide 1">
            <a:hlinkClick r:id="" action="ppaction://media"/>
            <a:extLst>
              <a:ext uri="{FF2B5EF4-FFF2-40B4-BE49-F238E27FC236}">
                <a16:creationId xmlns:a16="http://schemas.microsoft.com/office/drawing/2014/main" id="{B5ADE820-0958-6886-513F-F13D6A008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60894" y="51223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5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59"/>
    </mc:Choice>
    <mc:Fallback>
      <p:transition spd="slow" advTm="17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7B921-FD5C-4949-C841-756B7A370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Rousseau, </a:t>
            </a:r>
            <a:r>
              <a:rPr lang="en-US" i="1" dirty="0"/>
              <a:t>Confessions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6759C6-3CC9-35B0-1290-6D4D105727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147304" y="1488117"/>
            <a:ext cx="3120253" cy="380670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DDDC2B-3C8C-57D4-1F19-A9674F6CC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6068" y="1812887"/>
            <a:ext cx="5064665" cy="4058751"/>
          </a:xfrm>
        </p:spPr>
        <p:txBody>
          <a:bodyPr>
            <a:normAutofit/>
          </a:bodyPr>
          <a:lstStyle/>
          <a:p>
            <a:r>
              <a:rPr lang="en-US" sz="2400" dirty="0"/>
              <a:t>Significance of Rousseau</a:t>
            </a:r>
          </a:p>
          <a:p>
            <a:r>
              <a:rPr lang="en-US" sz="2400" dirty="0"/>
              <a:t>Wide variety of works: </a:t>
            </a:r>
            <a:r>
              <a:rPr lang="en-US" sz="2400" i="1" dirty="0"/>
              <a:t>Social Contract, Discourse on the Origin of Inequality, Emile, or on Education, Julie, or the New Heloise</a:t>
            </a:r>
            <a:endParaRPr lang="en-US" sz="2400" dirty="0"/>
          </a:p>
          <a:p>
            <a:r>
              <a:rPr lang="en-US" sz="2400" dirty="0"/>
              <a:t>Importance of the Confessions: first modern autobiography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344A20-BC00-B5A4-B7A5-047843A321CB}"/>
              </a:ext>
            </a:extLst>
          </p:cNvPr>
          <p:cNvSpPr txBox="1"/>
          <p:nvPr/>
        </p:nvSpPr>
        <p:spPr>
          <a:xfrm>
            <a:off x="8886307" y="5571292"/>
            <a:ext cx="3048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Jean-Jacques Rousseau </a:t>
            </a:r>
            <a:r>
              <a:rPr lang="en-US" sz="1000" dirty="0"/>
              <a:t>https://en.wikipedia.org/wiki/Jean-Jacques_Rousseau</a:t>
            </a:r>
          </a:p>
        </p:txBody>
      </p:sp>
      <p:pic>
        <p:nvPicPr>
          <p:cNvPr id="3" name="slide 10">
            <a:hlinkClick r:id="" action="ppaction://media"/>
            <a:extLst>
              <a:ext uri="{FF2B5EF4-FFF2-40B4-BE49-F238E27FC236}">
                <a16:creationId xmlns:a16="http://schemas.microsoft.com/office/drawing/2014/main" id="{96E9BADA-84CD-2763-4CB0-5CB21FB2EC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4218" y="5300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51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677"/>
    </mc:Choice>
    <mc:Fallback>
      <p:transition spd="slow" advTm="204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6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CBBC9-7386-6BBF-F750-9107827A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Faubourg Saint-Marceau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5CAF40-0B5F-D9A2-A7D2-B75EFB0435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924443" y="2120000"/>
            <a:ext cx="4091263" cy="266552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3EE9B-D27B-9D4E-C6C2-4D5DE89F7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32449"/>
            <a:ext cx="5171557" cy="4515951"/>
          </a:xfrm>
        </p:spPr>
        <p:txBody>
          <a:bodyPr>
            <a:noAutofit/>
          </a:bodyPr>
          <a:lstStyle/>
          <a:p>
            <a:r>
              <a:rPr lang="en-US" sz="2400" dirty="0"/>
              <a:t>Poor, dirty, away from the center, undisciplined</a:t>
            </a:r>
          </a:p>
          <a:p>
            <a:r>
              <a:rPr lang="en-US" sz="2400" dirty="0"/>
              <a:t>Has a bad reputation as a neighborhood that accepts anyone from the provinces</a:t>
            </a:r>
          </a:p>
          <a:p>
            <a:r>
              <a:rPr lang="en-US" sz="2400" dirty="0"/>
              <a:t>Doesn’t really seem like part of Paris in eighteenth century</a:t>
            </a:r>
          </a:p>
          <a:p>
            <a:r>
              <a:rPr lang="en-US" sz="2400" dirty="0"/>
              <a:t>How this entrance affects Rousseau’s subsequent views of the city</a:t>
            </a: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E7664B63-E67E-B239-5FA4-F3B8865B72F9}"/>
              </a:ext>
            </a:extLst>
          </p:cNvPr>
          <p:cNvSpPr/>
          <p:nvPr/>
        </p:nvSpPr>
        <p:spPr>
          <a:xfrm>
            <a:off x="2962657" y="3759975"/>
            <a:ext cx="237744" cy="220353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de 11">
            <a:hlinkClick r:id="" action="ppaction://media"/>
            <a:extLst>
              <a:ext uri="{FF2B5EF4-FFF2-40B4-BE49-F238E27FC236}">
                <a16:creationId xmlns:a16="http://schemas.microsoft.com/office/drawing/2014/main" id="{4ABB9829-7DED-A5FE-0B18-06F75161C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6141" y="5876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0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925"/>
    </mc:Choice>
    <mc:Fallback>
      <p:transition spd="slow" advTm="209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7A6672-2EA7-7A5F-38B6-54EC8790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 for Quiz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F9BBE2-0E92-DF63-BE89-0109A10E8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Now is a good time to pause and take the first half of the quiz on lecture 8: Paris in the Age of Enlightenment on the Quiz page in Canvas.</a:t>
            </a:r>
          </a:p>
        </p:txBody>
      </p:sp>
      <p:pic>
        <p:nvPicPr>
          <p:cNvPr id="2" name="slide 12">
            <a:hlinkClick r:id="" action="ppaction://media"/>
            <a:extLst>
              <a:ext uri="{FF2B5EF4-FFF2-40B4-BE49-F238E27FC236}">
                <a16:creationId xmlns:a16="http://schemas.microsoft.com/office/drawing/2014/main" id="{9A7D8AE5-3550-308B-9F05-24C3900EC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77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91"/>
    </mc:Choice>
    <mc:Fallback>
      <p:transition spd="slow" advTm="24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42DA3-25DE-0D6C-E279-B482EE20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F69CE-833A-3039-B366-86454CA9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76" y="1732449"/>
            <a:ext cx="10773781" cy="4741503"/>
          </a:xfrm>
        </p:spPr>
        <p:txBody>
          <a:bodyPr>
            <a:normAutofit/>
          </a:bodyPr>
          <a:lstStyle/>
          <a:p>
            <a:r>
              <a:rPr lang="en-US" b="1" dirty="0"/>
              <a:t>Académie Royale de </a:t>
            </a:r>
            <a:r>
              <a:rPr lang="en-US" b="1" dirty="0" err="1"/>
              <a:t>Peinture</a:t>
            </a:r>
            <a:r>
              <a:rPr lang="en-US" b="1" dirty="0"/>
              <a:t> et de Sculpture de Paris </a:t>
            </a:r>
            <a:r>
              <a:rPr lang="en-US" dirty="0"/>
              <a:t>(1648) [Académie des Beaux-Arts today]</a:t>
            </a:r>
          </a:p>
          <a:p>
            <a:pPr marL="414000" lvl="1" indent="0">
              <a:buNone/>
            </a:pPr>
            <a:r>
              <a:rPr lang="en-US" sz="2000" dirty="0"/>
              <a:t>Royal Academy of Painting and Sculpture </a:t>
            </a:r>
          </a:p>
          <a:p>
            <a:pPr marL="36900" indent="0">
              <a:buNone/>
            </a:pPr>
            <a:r>
              <a:rPr lang="en-US" b="1" dirty="0"/>
              <a:t>Hierarchy of Genres</a:t>
            </a:r>
          </a:p>
          <a:p>
            <a:r>
              <a:rPr lang="en-US" dirty="0"/>
              <a:t>History (including Religious)</a:t>
            </a:r>
          </a:p>
          <a:p>
            <a:r>
              <a:rPr lang="en-US" dirty="0"/>
              <a:t>Portraiture</a:t>
            </a:r>
          </a:p>
          <a:p>
            <a:r>
              <a:rPr lang="en-US" dirty="0"/>
              <a:t>Genre</a:t>
            </a:r>
          </a:p>
          <a:p>
            <a:r>
              <a:rPr lang="en-US" dirty="0"/>
              <a:t>Landscape</a:t>
            </a:r>
          </a:p>
          <a:p>
            <a:r>
              <a:rPr lang="en-US" dirty="0"/>
              <a:t>Still Life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57ED7-4812-F132-907F-DF210AD4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494" y="2988263"/>
            <a:ext cx="3911414" cy="26550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6F53BF-1C47-CEBE-F086-87F476ECE83A}"/>
              </a:ext>
            </a:extLst>
          </p:cNvPr>
          <p:cNvSpPr txBox="1"/>
          <p:nvPr/>
        </p:nvSpPr>
        <p:spPr>
          <a:xfrm>
            <a:off x="7315199" y="5791200"/>
            <a:ext cx="3083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https://en.wikipedia.org/wiki/Acad%C3%A9mie_des_Beaux-Arts</a:t>
            </a:r>
          </a:p>
        </p:txBody>
      </p:sp>
      <p:pic>
        <p:nvPicPr>
          <p:cNvPr id="4" name="slide 13">
            <a:hlinkClick r:id="" action="ppaction://media"/>
            <a:extLst>
              <a:ext uri="{FF2B5EF4-FFF2-40B4-BE49-F238E27FC236}">
                <a16:creationId xmlns:a16="http://schemas.microsoft.com/office/drawing/2014/main" id="{B2536708-D000-E202-2061-DA0A9CF53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1318" y="45137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7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084"/>
    </mc:Choice>
    <mc:Fallback>
      <p:transition spd="slow" advTm="405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0F15A-EF2A-C079-12E7-8E9519067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307" y="207264"/>
            <a:ext cx="10353762" cy="970450"/>
          </a:xfrm>
        </p:spPr>
        <p:txBody>
          <a:bodyPr/>
          <a:lstStyle/>
          <a:p>
            <a:pPr algn="r"/>
            <a:r>
              <a:rPr lang="en-US" dirty="0"/>
              <a:t>History, Biblical Subjects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24F555-FF9D-7C28-A6EB-A3A5917CC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8873" y="1177714"/>
            <a:ext cx="7344800" cy="533392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EC93F2-9E8D-7C07-B65A-45127B83CDEF}"/>
              </a:ext>
            </a:extLst>
          </p:cNvPr>
          <p:cNvSpPr txBox="1"/>
          <p:nvPr/>
        </p:nvSpPr>
        <p:spPr>
          <a:xfrm>
            <a:off x="7628965" y="5186163"/>
            <a:ext cx="43061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Antoine Coypel, </a:t>
            </a:r>
            <a:r>
              <a:rPr lang="en-US" dirty="0"/>
              <a:t>“</a:t>
            </a:r>
            <a:r>
              <a:rPr lang="en-US" noProof="0" dirty="0"/>
              <a:t>Esther Fainting,” </a:t>
            </a:r>
            <a:r>
              <a:rPr lang="fr-FR" dirty="0"/>
              <a:t>Louvre Museum, Paris </a:t>
            </a:r>
            <a:r>
              <a:rPr lang="fr-FR" sz="1000" dirty="0"/>
              <a:t>https://picryl.com/topics/18th+century+religious+paintings+in+france?__cf_chl_f_tk=rcAEGPYMf56TKavYY.tmIv1KMnVjCeWwZ11mIunFerw-1782855609-1.0.1.1-mcSFYR768aIyxEHuYkVukElFV6jyMawCL_9G_QKmrEk</a:t>
            </a:r>
            <a:endParaRPr lang="en-US" sz="1000" dirty="0"/>
          </a:p>
        </p:txBody>
      </p:sp>
      <p:pic>
        <p:nvPicPr>
          <p:cNvPr id="3" name="slide 14">
            <a:hlinkClick r:id="" action="ppaction://media"/>
            <a:extLst>
              <a:ext uri="{FF2B5EF4-FFF2-40B4-BE49-F238E27FC236}">
                <a16:creationId xmlns:a16="http://schemas.microsoft.com/office/drawing/2014/main" id="{AC9D234B-AF65-4478-7928-49C86F5D0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1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879"/>
    </mc:Choice>
    <mc:Fallback>
      <p:transition spd="slow" advTm="1598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B0E8D-0227-4D8D-33D0-1066D1B91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75910"/>
            <a:ext cx="10353762" cy="970450"/>
          </a:xfrm>
        </p:spPr>
        <p:txBody>
          <a:bodyPr/>
          <a:lstStyle/>
          <a:p>
            <a:pPr algn="r"/>
            <a:r>
              <a:rPr lang="en-US" dirty="0"/>
              <a:t>Portraiture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182B9D-799B-619C-59CF-D7D357381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86384" y="276596"/>
            <a:ext cx="5309616" cy="651486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2A8476-7D65-05E8-F497-62C2B8C2CC7E}"/>
              </a:ext>
            </a:extLst>
          </p:cNvPr>
          <p:cNvSpPr txBox="1"/>
          <p:nvPr/>
        </p:nvSpPr>
        <p:spPr>
          <a:xfrm>
            <a:off x="7393910" y="4444701"/>
            <a:ext cx="21784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Portrait of an Aristocrat </a:t>
            </a:r>
            <a:r>
              <a:rPr lang="en-US" sz="1000" dirty="0"/>
              <a:t>https://www.anticstore.art/77662P</a:t>
            </a:r>
          </a:p>
        </p:txBody>
      </p:sp>
      <p:pic>
        <p:nvPicPr>
          <p:cNvPr id="3" name="slide 15">
            <a:hlinkClick r:id="" action="ppaction://media"/>
            <a:extLst>
              <a:ext uri="{FF2B5EF4-FFF2-40B4-BE49-F238E27FC236}">
                <a16:creationId xmlns:a16="http://schemas.microsoft.com/office/drawing/2014/main" id="{0612AE5D-96B9-8234-049D-FDA9A2A16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5694" y="2590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796"/>
    </mc:Choice>
    <mc:Fallback>
      <p:transition spd="slow" advTm="74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7B98-B308-101B-BADF-F3997ADD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				Portraiture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0F52C2-D04A-B782-AA0C-AB9B37D85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07008" y="394813"/>
            <a:ext cx="4581144" cy="60991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EBE398-EC78-13A9-CF76-3FBF52F7607F}"/>
              </a:ext>
            </a:extLst>
          </p:cNvPr>
          <p:cNvSpPr txBox="1"/>
          <p:nvPr/>
        </p:nvSpPr>
        <p:spPr>
          <a:xfrm>
            <a:off x="6624917" y="4572000"/>
            <a:ext cx="29493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Elisabeth Louise Vigée Le Brun, “Marie-Antoinette with a Rose,” Versailles </a:t>
            </a:r>
            <a:r>
              <a:rPr lang="en-US" sz="1000" dirty="0"/>
              <a:t>https://en.wikipedia.org/wiki/Marie_Antoinette_with_a_Rose</a:t>
            </a:r>
          </a:p>
        </p:txBody>
      </p:sp>
      <p:pic>
        <p:nvPicPr>
          <p:cNvPr id="3" name="slide 16">
            <a:hlinkClick r:id="" action="ppaction://media"/>
            <a:extLst>
              <a:ext uri="{FF2B5EF4-FFF2-40B4-BE49-F238E27FC236}">
                <a16:creationId xmlns:a16="http://schemas.microsoft.com/office/drawing/2014/main" id="{45CFC868-B5B2-9722-D34A-55B1814B6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6117" y="28930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36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333"/>
    </mc:Choice>
    <mc:Fallback>
      <p:transition spd="slow" advTm="136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3471C1-F374-317B-DCB3-C81E4FC17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2376" y="355786"/>
            <a:ext cx="5074920" cy="629447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651A37-603B-C279-14CA-4DCC9560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478" y="207739"/>
            <a:ext cx="10353762" cy="970450"/>
          </a:xfrm>
        </p:spPr>
        <p:txBody>
          <a:bodyPr/>
          <a:lstStyle/>
          <a:p>
            <a:pPr algn="r"/>
            <a:r>
              <a:rPr lang="en-US" dirty="0"/>
              <a:t>					</a:t>
            </a:r>
            <a:r>
              <a:rPr lang="en-US" sz="3600" dirty="0"/>
              <a:t>Jean-Baptiste Greuze, </a:t>
            </a:r>
            <a:r>
              <a:rPr lang="en-US" sz="3600" i="1" dirty="0" err="1"/>
              <a:t>L’oiseau</a:t>
            </a:r>
            <a:r>
              <a:rPr lang="en-US" sz="3600" i="1" dirty="0"/>
              <a:t> mort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EAC627-92A7-80BB-1E32-60CC7FF2A9B9}"/>
              </a:ext>
            </a:extLst>
          </p:cNvPr>
          <p:cNvSpPr txBox="1"/>
          <p:nvPr/>
        </p:nvSpPr>
        <p:spPr>
          <a:xfrm>
            <a:off x="6669741" y="4787153"/>
            <a:ext cx="3505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Greuze, “</a:t>
            </a:r>
            <a:r>
              <a:rPr lang="en-US" dirty="0" err="1"/>
              <a:t>L’oiseau</a:t>
            </a:r>
            <a:r>
              <a:rPr lang="en-US" dirty="0"/>
              <a:t> mort” [“Dead Bird”] Louvre Museum </a:t>
            </a:r>
            <a:r>
              <a:rPr lang="en-US" sz="1000" dirty="0"/>
              <a:t>https://collections.louvre.fr/en/ark:/53355/cl010060015</a:t>
            </a:r>
          </a:p>
        </p:txBody>
      </p:sp>
      <p:pic>
        <p:nvPicPr>
          <p:cNvPr id="3" name="slide 17">
            <a:hlinkClick r:id="" action="ppaction://media"/>
            <a:extLst>
              <a:ext uri="{FF2B5EF4-FFF2-40B4-BE49-F238E27FC236}">
                <a16:creationId xmlns:a16="http://schemas.microsoft.com/office/drawing/2014/main" id="{D1D66FE7-7B68-0D59-40DF-688BDBEBA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4423" y="2891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7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865"/>
    </mc:Choice>
    <mc:Fallback>
      <p:transition spd="slow" advTm="169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7E89-5653-27AE-B39F-67FEC383E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Jean-</a:t>
            </a:r>
            <a:r>
              <a:rPr lang="en-US" dirty="0" err="1"/>
              <a:t>Siméon</a:t>
            </a:r>
            <a:r>
              <a:rPr lang="en-US" dirty="0"/>
              <a:t> Chardin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87B8E0-5E8C-5862-6AC1-C3F8A4F1A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10" y="1580050"/>
            <a:ext cx="7108071" cy="4264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DC9F0E-FEE3-3520-84B1-9C62A665A998}"/>
              </a:ext>
            </a:extLst>
          </p:cNvPr>
          <p:cNvSpPr txBox="1"/>
          <p:nvPr/>
        </p:nvSpPr>
        <p:spPr>
          <a:xfrm>
            <a:off x="8183701" y="5386626"/>
            <a:ext cx="36844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Detail from Boy Building a House of Cards by Chardin, 1735. Photograph: The Rothschild Collection (Rothschild Family Trusts)/Mike Fear/The National Trust, Waddesdon Manor https://www.theguardian.com/artanddesign/2012/mar/23/jean-chardin-cards-servants-children</a:t>
            </a:r>
          </a:p>
        </p:txBody>
      </p:sp>
      <p:pic>
        <p:nvPicPr>
          <p:cNvPr id="3" name="slide 18">
            <a:hlinkClick r:id="" action="ppaction://media"/>
            <a:extLst>
              <a:ext uri="{FF2B5EF4-FFF2-40B4-BE49-F238E27FC236}">
                <a16:creationId xmlns:a16="http://schemas.microsoft.com/office/drawing/2014/main" id="{9533EB79-5825-4956-820F-D1437600A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1148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11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08"/>
    </mc:Choice>
    <mc:Fallback>
      <p:transition spd="slow" advTm="96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FC5EC-F50E-6A74-13B1-AD68D3C7B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Jean Honoré Fragonard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7B6929-B9A0-183F-9436-36E5DC052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2603" y="351266"/>
            <a:ext cx="5099304" cy="641422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26B0AD-E0F4-345D-C0F5-C3941EEEBE8A}"/>
              </a:ext>
            </a:extLst>
          </p:cNvPr>
          <p:cNvSpPr txBox="1"/>
          <p:nvPr/>
        </p:nvSpPr>
        <p:spPr>
          <a:xfrm>
            <a:off x="6580094" y="4616824"/>
            <a:ext cx="3818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Fragonard, “Young Woman Reading,” National Gallery of Art, Washington, DC </a:t>
            </a:r>
            <a:r>
              <a:rPr lang="en-US" sz="1000" dirty="0"/>
              <a:t>https://www.nga.gov/artworks/46303-young-girl-reading</a:t>
            </a:r>
          </a:p>
        </p:txBody>
      </p:sp>
      <p:pic>
        <p:nvPicPr>
          <p:cNvPr id="3" name="slide 19">
            <a:hlinkClick r:id="" action="ppaction://media"/>
            <a:extLst>
              <a:ext uri="{FF2B5EF4-FFF2-40B4-BE49-F238E27FC236}">
                <a16:creationId xmlns:a16="http://schemas.microsoft.com/office/drawing/2014/main" id="{6AB682D4-C5C9-FD9C-CDE1-BDF67E124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35788" y="28994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0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192"/>
    </mc:Choice>
    <mc:Fallback>
      <p:transition spd="slow" advTm="89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53A8E-69EE-492D-8B49-8EBA915C2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and Intellectual Currents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E8116-0A2C-4D73-5A1D-597F37E54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588" y="1598335"/>
            <a:ext cx="2666733" cy="3317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5D7F1B-B1B3-B325-0486-2E7ACD679696}"/>
              </a:ext>
            </a:extLst>
          </p:cNvPr>
          <p:cNvSpPr txBox="1"/>
          <p:nvPr/>
        </p:nvSpPr>
        <p:spPr>
          <a:xfrm>
            <a:off x="3756212" y="5289176"/>
            <a:ext cx="33886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François Marie Arouet—Voltaire</a:t>
            </a:r>
          </a:p>
          <a:p>
            <a:r>
              <a:rPr lang="en-US" sz="1000" dirty="0"/>
              <a:t>https://en.wikiquote.org/wiki/Voltaire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1C41AC-6B67-AC4C-6FBD-F628A8813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930" y="1580050"/>
            <a:ext cx="3332035" cy="42223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227BA6-27C2-F1C3-8DDE-2D080493C19E}"/>
              </a:ext>
            </a:extLst>
          </p:cNvPr>
          <p:cNvSpPr txBox="1"/>
          <p:nvPr/>
        </p:nvSpPr>
        <p:spPr>
          <a:xfrm>
            <a:off x="7808259" y="6089395"/>
            <a:ext cx="3836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Jean-Jacques Rousseau </a:t>
            </a:r>
            <a:r>
              <a:rPr lang="en-US" sz="1000" dirty="0"/>
              <a:t>https://en.wikipedia.org/wiki/Jean-Jacques_Rousseau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D817C3-2F56-5DE8-D512-819749FED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695" y="1762695"/>
            <a:ext cx="2895002" cy="37651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D04EE3-1AA0-8463-EB35-58669D597DAE}"/>
              </a:ext>
            </a:extLst>
          </p:cNvPr>
          <p:cNvSpPr txBox="1"/>
          <p:nvPr/>
        </p:nvSpPr>
        <p:spPr>
          <a:xfrm>
            <a:off x="458695" y="5802426"/>
            <a:ext cx="26341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Montesquieu </a:t>
            </a:r>
            <a:r>
              <a:rPr lang="en-US" sz="1000" dirty="0"/>
              <a:t>https://fineartamerica.com/featured/charles-baron-de-montesquieu-1689-1755-french-writer-and-politician-engraving-unknown.html </a:t>
            </a:r>
          </a:p>
        </p:txBody>
      </p:sp>
      <p:pic>
        <p:nvPicPr>
          <p:cNvPr id="3" name="slide 2">
            <a:hlinkClick r:id="" action="ppaction://media"/>
            <a:extLst>
              <a:ext uri="{FF2B5EF4-FFF2-40B4-BE49-F238E27FC236}">
                <a16:creationId xmlns:a16="http://schemas.microsoft.com/office/drawing/2014/main" id="{D4BD9B32-DD5A-B804-5D23-A7FBC1A20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6636" y="5685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2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223"/>
    </mc:Choice>
    <mc:Fallback>
      <p:transition spd="slow" advTm="248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2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2E1B0-E139-F500-7941-D8458BEA3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46286"/>
            <a:ext cx="10353762" cy="970450"/>
          </a:xfrm>
        </p:spPr>
        <p:txBody>
          <a:bodyPr/>
          <a:lstStyle/>
          <a:p>
            <a:pPr algn="l"/>
            <a:r>
              <a:rPr lang="en-US" dirty="0"/>
              <a:t>Claude-Joseph Vernet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30DBDD-FA8D-C4CD-6249-63BB81A8F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240" y="1316736"/>
            <a:ext cx="7623159" cy="52980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BE59D2-D24E-D117-5008-4B7E8548CA96}"/>
              </a:ext>
            </a:extLst>
          </p:cNvPr>
          <p:cNvSpPr txBox="1"/>
          <p:nvPr/>
        </p:nvSpPr>
        <p:spPr>
          <a:xfrm>
            <a:off x="367552" y="3926541"/>
            <a:ext cx="3030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Vernet, “Moonlight,” National Gallery of Art, Washington, DC </a:t>
            </a:r>
            <a:r>
              <a:rPr lang="en-US" sz="1000" dirty="0"/>
              <a:t>https://www.nga.gov/artworks/214332-moonlight</a:t>
            </a:r>
          </a:p>
        </p:txBody>
      </p:sp>
      <p:pic>
        <p:nvPicPr>
          <p:cNvPr id="3" name="slide 20">
            <a:hlinkClick r:id="" action="ppaction://media"/>
            <a:extLst>
              <a:ext uri="{FF2B5EF4-FFF2-40B4-BE49-F238E27FC236}">
                <a16:creationId xmlns:a16="http://schemas.microsoft.com/office/drawing/2014/main" id="{5658E968-3FFF-1743-4B28-B9D23290E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0780" y="2227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1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949"/>
    </mc:Choice>
    <mc:Fallback>
      <p:transition spd="slow" advTm="193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F86C6-8EA7-883C-46B1-3C9A7AF5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Jean-</a:t>
            </a:r>
            <a:r>
              <a:rPr lang="en-US" dirty="0" err="1"/>
              <a:t>Siméon</a:t>
            </a:r>
            <a:r>
              <a:rPr lang="en-US" dirty="0"/>
              <a:t> Chardin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AF260B-8EA5-65E1-8AFD-E86426133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7229" y="1062821"/>
            <a:ext cx="6191057" cy="489867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7CB4CE-C8E4-21CC-7B75-8B601B761148}"/>
              </a:ext>
            </a:extLst>
          </p:cNvPr>
          <p:cNvSpPr txBox="1"/>
          <p:nvPr/>
        </p:nvSpPr>
        <p:spPr>
          <a:xfrm>
            <a:off x="6741459" y="5038165"/>
            <a:ext cx="4052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Chardin, “Still Life with White Mug,” National Gallery of Art, Washington, DC </a:t>
            </a:r>
            <a:r>
              <a:rPr lang="en-US" sz="1000" dirty="0"/>
              <a:t>https://www.nga.gov/artworks/53124-still-life-white-mug</a:t>
            </a:r>
          </a:p>
        </p:txBody>
      </p:sp>
      <p:pic>
        <p:nvPicPr>
          <p:cNvPr id="3" name="slide 21">
            <a:hlinkClick r:id="" action="ppaction://media"/>
            <a:extLst>
              <a:ext uri="{FF2B5EF4-FFF2-40B4-BE49-F238E27FC236}">
                <a16:creationId xmlns:a16="http://schemas.microsoft.com/office/drawing/2014/main" id="{22C5C930-0D4F-023E-9E0A-5FA5A7DE14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7176" y="2699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4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880"/>
    </mc:Choice>
    <mc:Fallback>
      <p:transition spd="slow" advTm="79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9864E-58FE-E039-6E10-655FF51E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2608C-8CCB-6301-521C-235FFFA9F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929221" cy="405875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Music is understood as both an art and a science</a:t>
            </a:r>
          </a:p>
          <a:p>
            <a:r>
              <a:rPr lang="en-US" sz="2400" dirty="0"/>
              <a:t>Intricate counterpoint is developed</a:t>
            </a:r>
          </a:p>
          <a:p>
            <a:r>
              <a:rPr lang="en-US" sz="2400" dirty="0"/>
              <a:t>Operas continue to be written and remain widely popular</a:t>
            </a:r>
          </a:p>
          <a:p>
            <a:r>
              <a:rPr lang="en-US" sz="2400" dirty="0"/>
              <a:t>Concertos and sonatas gain in popularity</a:t>
            </a:r>
          </a:p>
          <a:p>
            <a:r>
              <a:rPr lang="en-US" sz="2400" dirty="0"/>
              <a:t>Harpsichord and chamber instruments suit the social function of music</a:t>
            </a:r>
          </a:p>
          <a:p>
            <a:pPr marL="36900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115CD-2E93-44B8-EAD4-4EC52C1C7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4026" y="1361524"/>
            <a:ext cx="3624179" cy="480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DF4005-F23C-E63C-8C24-07E0462588F7}"/>
              </a:ext>
            </a:extLst>
          </p:cNvPr>
          <p:cNvSpPr txBox="1"/>
          <p:nvPr/>
        </p:nvSpPr>
        <p:spPr>
          <a:xfrm>
            <a:off x="3602736" y="5943599"/>
            <a:ext cx="34564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</a:t>
            </a:r>
            <a:r>
              <a:rPr lang="en-US" baseline="30000" dirty="0"/>
              <a:t>th</a:t>
            </a:r>
            <a:r>
              <a:rPr lang="en-US" dirty="0"/>
              <a:t>-Century French Harpsichord</a:t>
            </a:r>
          </a:p>
          <a:p>
            <a:r>
              <a:rPr lang="en-US" sz="1400" dirty="0"/>
              <a:t>http://www.claviantica.com/Franco-Flemish_harpsichord.htm</a:t>
            </a:r>
          </a:p>
        </p:txBody>
      </p:sp>
      <p:pic>
        <p:nvPicPr>
          <p:cNvPr id="4" name="slide 22">
            <a:hlinkClick r:id="" action="ppaction://media"/>
            <a:extLst>
              <a:ext uri="{FF2B5EF4-FFF2-40B4-BE49-F238E27FC236}">
                <a16:creationId xmlns:a16="http://schemas.microsoft.com/office/drawing/2014/main" id="{8A88804E-B8DD-76D9-1927-512249FD7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03576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7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853"/>
    </mc:Choice>
    <mc:Fallback>
      <p:transition spd="slow" advTm="258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052C8-AA83-5ED2-FA19-A19580C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Jean-Philippe Rameau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2A9964-E3B8-4012-FCC7-CDD8EC1CE9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44706" y="1841691"/>
            <a:ext cx="2978404" cy="405923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119D1-DF67-CADC-0382-EB8977E1D6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Composer</a:t>
            </a:r>
          </a:p>
          <a:p>
            <a:r>
              <a:rPr lang="en-US" dirty="0"/>
              <a:t>Musical Theorist</a:t>
            </a:r>
          </a:p>
          <a:p>
            <a:r>
              <a:rPr lang="en-US" b="1" dirty="0">
                <a:effectLst/>
              </a:rPr>
              <a:t> </a:t>
            </a:r>
            <a:r>
              <a:rPr lang="en-US" dirty="0" err="1">
                <a:effectLst/>
              </a:rPr>
              <a:t>Pièces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clavecin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en</a:t>
            </a:r>
            <a:r>
              <a:rPr lang="en-US" dirty="0">
                <a:effectLst/>
              </a:rPr>
              <a:t> concert No. 5 </a:t>
            </a:r>
            <a:r>
              <a:rPr lang="en-US" dirty="0"/>
              <a:t>(1741)</a:t>
            </a:r>
          </a:p>
          <a:p>
            <a:r>
              <a:rPr lang="en-US" dirty="0"/>
              <a:t>Opens with harpsichord, other instruments playing complementary lines</a:t>
            </a:r>
          </a:p>
          <a:p>
            <a:r>
              <a:rPr lang="en-US" dirty="0"/>
              <a:t>Listen for pauses, phrasing, development of lines that resolve and then recommence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189CB2-83C4-6839-0785-78A38D55B4D6}"/>
              </a:ext>
            </a:extLst>
          </p:cNvPr>
          <p:cNvSpPr txBox="1"/>
          <p:nvPr/>
        </p:nvSpPr>
        <p:spPr>
          <a:xfrm>
            <a:off x="1344706" y="6048345"/>
            <a:ext cx="3164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Jacques </a:t>
            </a:r>
            <a:r>
              <a:rPr lang="en-US" sz="1000" dirty="0" err="1"/>
              <a:t>Aved</a:t>
            </a:r>
            <a:r>
              <a:rPr lang="en-US" sz="1000" dirty="0"/>
              <a:t>, “Portrait of Jean-Philippe Rameau,”</a:t>
            </a:r>
          </a:p>
          <a:p>
            <a:r>
              <a:rPr lang="en-US" sz="1000" dirty="0"/>
              <a:t>https://en.wikipedia.org/wiki/Jean-Philippe_Rameau</a:t>
            </a:r>
          </a:p>
        </p:txBody>
      </p:sp>
      <p:pic>
        <p:nvPicPr>
          <p:cNvPr id="7" name="slide 23">
            <a:hlinkClick r:id="" action="ppaction://media"/>
            <a:extLst>
              <a:ext uri="{FF2B5EF4-FFF2-40B4-BE49-F238E27FC236}">
                <a16:creationId xmlns:a16="http://schemas.microsoft.com/office/drawing/2014/main" id="{E13131BE-A49A-B045-7804-D055DFB39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89109" y="5596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82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1"/>
    </mc:Choice>
    <mc:Fallback>
      <p:transition spd="slow" advTm="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B60DE60-A23C-E1AE-F329-62664B8D0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B2420D-E213-EB4B-F846-9F4507416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complete the quiz on lecture 8: Paris in the Age of Enlightenment. You can access the quiz either via the quiz or assignments page in Canvas.</a:t>
            </a:r>
          </a:p>
        </p:txBody>
      </p:sp>
      <p:pic>
        <p:nvPicPr>
          <p:cNvPr id="8" name="slide 24">
            <a:hlinkClick r:id="" action="ppaction://media"/>
            <a:extLst>
              <a:ext uri="{FF2B5EF4-FFF2-40B4-BE49-F238E27FC236}">
                <a16:creationId xmlns:a16="http://schemas.microsoft.com/office/drawing/2014/main" id="{C21CEBE6-531B-D1A3-59C4-B5FE242385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17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5"/>
    </mc:Choice>
    <mc:Fallback>
      <p:transition spd="slow" advTm="1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FF2C1-DE10-1EB5-80F2-3E41BA5AE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Charles Louis </a:t>
            </a:r>
            <a:r>
              <a:rPr lang="en-US" dirty="0" err="1"/>
              <a:t>Secondat</a:t>
            </a:r>
            <a:r>
              <a:rPr lang="en-US" dirty="0"/>
              <a:t> Baron </a:t>
            </a:r>
            <a:r>
              <a:rPr lang="fr-FR" dirty="0"/>
              <a:t>de La Brède et de Montesquieu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FBCFB-CC35-233A-F19C-27BBAC79E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803136" cy="4050792"/>
          </a:xfrm>
        </p:spPr>
        <p:txBody>
          <a:bodyPr>
            <a:normAutofit/>
          </a:bodyPr>
          <a:lstStyle/>
          <a:p>
            <a:r>
              <a:rPr lang="en-US" sz="2800" dirty="0"/>
              <a:t>Montesquieu, </a:t>
            </a:r>
            <a:r>
              <a:rPr lang="en-US" sz="2800" i="1" dirty="0"/>
              <a:t>Lettres </a:t>
            </a:r>
            <a:r>
              <a:rPr lang="en-US" sz="2800" i="1" dirty="0" err="1"/>
              <a:t>persanes</a:t>
            </a:r>
            <a:r>
              <a:rPr lang="en-US" sz="2800" i="1" dirty="0"/>
              <a:t> </a:t>
            </a:r>
            <a:r>
              <a:rPr lang="en-US" sz="2800" dirty="0"/>
              <a:t>[</a:t>
            </a:r>
            <a:r>
              <a:rPr lang="en-US" sz="2800" i="1" dirty="0"/>
              <a:t>Persian Letters</a:t>
            </a:r>
            <a:r>
              <a:rPr lang="en-US" sz="2800" dirty="0"/>
              <a:t>], 1721</a:t>
            </a:r>
          </a:p>
          <a:p>
            <a:r>
              <a:rPr lang="en-US" sz="2800" dirty="0"/>
              <a:t>What does the author’s name tell us about him?</a:t>
            </a:r>
          </a:p>
          <a:p>
            <a:r>
              <a:rPr lang="en-US" sz="2800" dirty="0"/>
              <a:t>Why was the novel published anonymously in Holland?</a:t>
            </a:r>
          </a:p>
        </p:txBody>
      </p:sp>
      <p:pic>
        <p:nvPicPr>
          <p:cNvPr id="4" name="Picture 3" descr="Eighteenth-century edition of Lettres persanes with imprint from Amsterdam.">
            <a:extLst>
              <a:ext uri="{FF2B5EF4-FFF2-40B4-BE49-F238E27FC236}">
                <a16:creationId xmlns:a16="http://schemas.microsoft.com/office/drawing/2014/main" id="{A87DB8CA-B87B-DF3A-723A-FB65AEC89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32" y="1343548"/>
            <a:ext cx="2935224" cy="5289482"/>
          </a:xfrm>
          <a:prstGeom prst="rect">
            <a:avLst/>
          </a:prstGeom>
        </p:spPr>
      </p:pic>
      <p:pic>
        <p:nvPicPr>
          <p:cNvPr id="5" name="slide 3">
            <a:hlinkClick r:id="" action="ppaction://media"/>
            <a:extLst>
              <a:ext uri="{FF2B5EF4-FFF2-40B4-BE49-F238E27FC236}">
                <a16:creationId xmlns:a16="http://schemas.microsoft.com/office/drawing/2014/main" id="{E007DCC6-7C27-2A24-A21D-138467EE0C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18730" y="50964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68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256"/>
    </mc:Choice>
    <mc:Fallback>
      <p:transition spd="slow" advTm="113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651-6862-99E6-8E8D-9158DE33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of the Novel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69EB5-2A8F-87CE-51C3-73BCBD0C5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Multi-voiced epistolary novel</a:t>
            </a:r>
          </a:p>
          <a:p>
            <a:r>
              <a:rPr lang="en-US" sz="2800" dirty="0"/>
              <a:t>What does this form enable?</a:t>
            </a:r>
          </a:p>
          <a:p>
            <a:r>
              <a:rPr lang="en-US" sz="2800" dirty="0"/>
              <a:t>Who are </a:t>
            </a:r>
            <a:r>
              <a:rPr lang="en-US" sz="2800" dirty="0" err="1"/>
              <a:t>Usbek</a:t>
            </a:r>
            <a:r>
              <a:rPr lang="en-US" sz="2800" dirty="0"/>
              <a:t> and Rica?</a:t>
            </a:r>
          </a:p>
          <a:p>
            <a:r>
              <a:rPr lang="en-US" sz="2800" dirty="0"/>
              <a:t>Why did they </a:t>
            </a:r>
            <a:r>
              <a:rPr lang="en-US" sz="2800"/>
              <a:t>leave Persia?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CFD86A-F818-312F-1500-EA14377ED5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57" b="17600"/>
          <a:stretch>
            <a:fillRect/>
          </a:stretch>
        </p:blipFill>
        <p:spPr>
          <a:xfrm>
            <a:off x="7766283" y="1732449"/>
            <a:ext cx="3343678" cy="4418540"/>
          </a:xfrm>
          <a:prstGeom prst="rect">
            <a:avLst/>
          </a:prstGeom>
        </p:spPr>
      </p:pic>
      <p:pic>
        <p:nvPicPr>
          <p:cNvPr id="5" name="slide 4">
            <a:hlinkClick r:id="" action="ppaction://media"/>
            <a:extLst>
              <a:ext uri="{FF2B5EF4-FFF2-40B4-BE49-F238E27FC236}">
                <a16:creationId xmlns:a16="http://schemas.microsoft.com/office/drawing/2014/main" id="{FE5BB07B-2B2B-9301-99A6-44E6CDF533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6729" y="48185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5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391"/>
    </mc:Choice>
    <mc:Fallback>
      <p:transition spd="slow" advTm="115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3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B6B72-54E7-7273-77F2-2E579DD61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/>
              <a:t>Lettres </a:t>
            </a:r>
            <a:r>
              <a:rPr lang="en-US" i="1" dirty="0" err="1"/>
              <a:t>persanes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D05BC-9A84-B0B6-28B3-AF32E0668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92" y="1580050"/>
            <a:ext cx="4142232" cy="4050792"/>
          </a:xfrm>
        </p:spPr>
        <p:txBody>
          <a:bodyPr/>
          <a:lstStyle/>
          <a:p>
            <a:r>
              <a:rPr lang="en-US" sz="2400" dirty="0"/>
              <a:t>Why did </a:t>
            </a:r>
            <a:r>
              <a:rPr lang="en-US" sz="2400" dirty="0" err="1"/>
              <a:t>Usbek</a:t>
            </a:r>
            <a:r>
              <a:rPr lang="en-US" sz="2400" dirty="0"/>
              <a:t> and Rica choose Paris? </a:t>
            </a:r>
          </a:p>
          <a:p>
            <a:r>
              <a:rPr lang="en-US" sz="2400" dirty="0"/>
              <a:t>What does Paris represent in the Enlightenment? </a:t>
            </a:r>
          </a:p>
          <a:p>
            <a:r>
              <a:rPr lang="en-US" sz="2400" dirty="0"/>
              <a:t>What do the East and West represent for each other?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E31064-4393-3C91-F6B7-265DBCFDE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912" y="365760"/>
            <a:ext cx="5862988" cy="4050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4C0034-3EB4-192B-8956-1576D508F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897" y="4517560"/>
            <a:ext cx="2869794" cy="2226564"/>
          </a:xfrm>
          <a:prstGeom prst="rect">
            <a:avLst/>
          </a:prstGeom>
        </p:spPr>
      </p:pic>
      <p:pic>
        <p:nvPicPr>
          <p:cNvPr id="6" name="slide 5">
            <a:hlinkClick r:id="" action="ppaction://media"/>
            <a:extLst>
              <a:ext uri="{FF2B5EF4-FFF2-40B4-BE49-F238E27FC236}">
                <a16:creationId xmlns:a16="http://schemas.microsoft.com/office/drawing/2014/main" id="{CB54D4C7-39A0-AED2-7141-A7FA460C0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0988" y="5025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96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189"/>
    </mc:Choice>
    <mc:Fallback>
      <p:transition spd="slow" advTm="112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CA74-BBB9-F860-6071-99566BBE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 28: The Theater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C82780-4A0D-7425-2D17-76EE7924D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78962" y="2093976"/>
            <a:ext cx="6073013" cy="4140691"/>
          </a:xfrm>
          <a:prstGeom prst="rect">
            <a:avLst/>
          </a:prstGeom>
        </p:spPr>
      </p:pic>
      <p:pic>
        <p:nvPicPr>
          <p:cNvPr id="3" name="slide 6">
            <a:hlinkClick r:id="" action="ppaction://media"/>
            <a:extLst>
              <a:ext uri="{FF2B5EF4-FFF2-40B4-BE49-F238E27FC236}">
                <a16:creationId xmlns:a16="http://schemas.microsoft.com/office/drawing/2014/main" id="{DCE68AA9-F0F8-1E5B-D51C-2BFB2A2661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035" y="38595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65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80"/>
    </mc:Choice>
    <mc:Fallback>
      <p:transition spd="slow" advTm="62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3B4B3-04D9-54DB-E66F-E1D6C1F3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Theatre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FF55E-5B78-BD3D-1DCB-C7A6966DE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182205" cy="4058751"/>
          </a:xfrm>
        </p:spPr>
        <p:txBody>
          <a:bodyPr/>
          <a:lstStyle/>
          <a:p>
            <a:r>
              <a:rPr lang="en-US" dirty="0"/>
              <a:t>Defamiliarization as a literary device</a:t>
            </a:r>
          </a:p>
          <a:p>
            <a:r>
              <a:rPr lang="en-US" dirty="0"/>
              <a:t>Who are the various people Rica describes?</a:t>
            </a:r>
          </a:p>
          <a:p>
            <a:r>
              <a:rPr lang="en-US" dirty="0"/>
              <a:t>Critical purpose</a:t>
            </a:r>
          </a:p>
          <a:p>
            <a:r>
              <a:rPr lang="en-US" dirty="0"/>
              <a:t>What does Rica misunderstand? Does this demonstrate a more profound understanding?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09084-2FF7-FABC-69AC-DE019FE2D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19" y="1732449"/>
            <a:ext cx="5581564" cy="40311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CCECDB-C65E-B01B-9099-767D4CAB6C20}"/>
              </a:ext>
            </a:extLst>
          </p:cNvPr>
          <p:cNvSpPr txBox="1"/>
          <p:nvPr/>
        </p:nvSpPr>
        <p:spPr>
          <a:xfrm>
            <a:off x="6481482" y="6024282"/>
            <a:ext cx="2985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Comédie Française </a:t>
            </a:r>
            <a:r>
              <a:rPr lang="en-US" sz="1000" dirty="0"/>
              <a:t>https://voltairefoundation.wordpress.com/2020/11/19/the-comedie-francaise-by-the-numbers-1680-1793/</a:t>
            </a:r>
          </a:p>
        </p:txBody>
      </p:sp>
      <p:pic>
        <p:nvPicPr>
          <p:cNvPr id="4" name="slide 6">
            <a:hlinkClick r:id="" action="ppaction://media"/>
            <a:extLst>
              <a:ext uri="{FF2B5EF4-FFF2-40B4-BE49-F238E27FC236}">
                <a16:creationId xmlns:a16="http://schemas.microsoft.com/office/drawing/2014/main" id="{D34E4D9F-3FE9-AE28-6F36-E60B6AB01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5153" y="46571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03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830"/>
    </mc:Choice>
    <mc:Fallback>
      <p:transition spd="slow" advTm="203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E8C18-CAA9-8C10-7819-4F71BFA4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 99 Fashion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C48A61-E508-2668-CBA8-F370B5937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83027" y="1731963"/>
            <a:ext cx="7216421" cy="405923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61AEA-ED88-A936-0978-FA77F35498E0}"/>
              </a:ext>
            </a:extLst>
          </p:cNvPr>
          <p:cNvSpPr txBox="1"/>
          <p:nvPr/>
        </p:nvSpPr>
        <p:spPr>
          <a:xfrm>
            <a:off x="2395330" y="6231835"/>
            <a:ext cx="6132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https://www.mentalfloss.com/culture/fashion-beauty/13-facts-about-18th-century-french-fashion </a:t>
            </a:r>
          </a:p>
        </p:txBody>
      </p:sp>
      <p:pic>
        <p:nvPicPr>
          <p:cNvPr id="3" name="slide 8">
            <a:hlinkClick r:id="" action="ppaction://media"/>
            <a:extLst>
              <a:ext uri="{FF2B5EF4-FFF2-40B4-BE49-F238E27FC236}">
                <a16:creationId xmlns:a16="http://schemas.microsoft.com/office/drawing/2014/main" id="{952F1D4A-E3E6-2D1B-7EFC-6A94F1BBF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682" y="5257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05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039"/>
    </mc:Choice>
    <mc:Fallback>
      <p:transition spd="slow" advTm="89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F475F-B6B4-DE68-3285-CA427385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 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A3AB3-373E-9FDA-1319-593867DFA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294376" cy="4050792"/>
          </a:xfrm>
        </p:spPr>
        <p:txBody>
          <a:bodyPr/>
          <a:lstStyle/>
          <a:p>
            <a:r>
              <a:rPr lang="en-US" dirty="0"/>
              <a:t>Why are the Parisians so curious? </a:t>
            </a:r>
          </a:p>
          <a:p>
            <a:r>
              <a:rPr lang="en-US" dirty="0"/>
              <a:t>Why does Rica attract their attention? </a:t>
            </a:r>
          </a:p>
          <a:p>
            <a:r>
              <a:rPr lang="en-US" dirty="0"/>
              <a:t>Why does Rica decide to give up his Persian dress? </a:t>
            </a:r>
          </a:p>
          <a:p>
            <a:r>
              <a:rPr lang="en-US" dirty="0"/>
              <a:t>What happens? </a:t>
            </a:r>
          </a:p>
          <a:p>
            <a:r>
              <a:rPr lang="en-US" dirty="0"/>
              <a:t>What is the response when people find out he is Persian?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564647-691C-0C00-F4B7-BCC8F1632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093" y="685800"/>
            <a:ext cx="4405095" cy="5769864"/>
          </a:xfrm>
          <a:prstGeom prst="rect">
            <a:avLst/>
          </a:prstGeom>
        </p:spPr>
      </p:pic>
      <p:pic>
        <p:nvPicPr>
          <p:cNvPr id="5" name="slide 9">
            <a:hlinkClick r:id="" action="ppaction://media"/>
            <a:extLst>
              <a:ext uri="{FF2B5EF4-FFF2-40B4-BE49-F238E27FC236}">
                <a16:creationId xmlns:a16="http://schemas.microsoft.com/office/drawing/2014/main" id="{9FE0D634-D6AF-C63B-B239-BCB68F975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65059" y="56791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1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950"/>
    </mc:Choice>
    <mc:Fallback>
      <p:transition spd="slow" advTm="201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665</TotalTime>
  <Words>877</Words>
  <Application>Microsoft Office PowerPoint</Application>
  <PresentationFormat>Widescreen</PresentationFormat>
  <Paragraphs>91</Paragraphs>
  <Slides>24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Calisto MT</vt:lpstr>
      <vt:lpstr>Wingdings 2</vt:lpstr>
      <vt:lpstr>Slate</vt:lpstr>
      <vt:lpstr>Paris in the Age of Enlightenment</vt:lpstr>
      <vt:lpstr>Literature and Intellectual Currents</vt:lpstr>
      <vt:lpstr>Charles Louis Secondat Baron de La Brède et de Montesquieu</vt:lpstr>
      <vt:lpstr>Form of the Novel</vt:lpstr>
      <vt:lpstr>Lettres persanes</vt:lpstr>
      <vt:lpstr>Letter 28: The Theater</vt:lpstr>
      <vt:lpstr>The Theatre</vt:lpstr>
      <vt:lpstr>Letter 99 Fashion</vt:lpstr>
      <vt:lpstr>Letter 30</vt:lpstr>
      <vt:lpstr>Rousseau, Confessions</vt:lpstr>
      <vt:lpstr>Faubourg Saint-Marceau</vt:lpstr>
      <vt:lpstr>Pause for Quiz</vt:lpstr>
      <vt:lpstr>Art</vt:lpstr>
      <vt:lpstr>History, Biblical Subjects</vt:lpstr>
      <vt:lpstr>Portraiture</vt:lpstr>
      <vt:lpstr>    Portraiture</vt:lpstr>
      <vt:lpstr>     Jean-Baptiste Greuze, L’oiseau mort</vt:lpstr>
      <vt:lpstr>Jean-Siméon Chardin</vt:lpstr>
      <vt:lpstr>Jean Honoré Fragonard</vt:lpstr>
      <vt:lpstr>Claude-Joseph Vernet</vt:lpstr>
      <vt:lpstr>Jean-Siméon Chardin</vt:lpstr>
      <vt:lpstr>Music</vt:lpstr>
      <vt:lpstr>Jean-Philippe Rameau</vt:lpstr>
      <vt:lpstr>Quiz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Simon</dc:creator>
  <cp:lastModifiedBy>Julia Simon</cp:lastModifiedBy>
  <cp:revision>29</cp:revision>
  <dcterms:created xsi:type="dcterms:W3CDTF">2026-06-29T20:59:25Z</dcterms:created>
  <dcterms:modified xsi:type="dcterms:W3CDTF">2026-07-01T20:03:02Z</dcterms:modified>
</cp:coreProperties>
</file>