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2"/>
  </p:notesMasterIdLst>
  <p:sldIdLst>
    <p:sldId id="257" r:id="rId2"/>
    <p:sldId id="269" r:id="rId3"/>
    <p:sldId id="260" r:id="rId4"/>
    <p:sldId id="261" r:id="rId5"/>
    <p:sldId id="263" r:id="rId6"/>
    <p:sldId id="264" r:id="rId7"/>
    <p:sldId id="265" r:id="rId8"/>
    <p:sldId id="267" r:id="rId9"/>
    <p:sldId id="268" r:id="rId10"/>
    <p:sldId id="270" r:id="rId11"/>
    <p:sldId id="273" r:id="rId12"/>
    <p:sldId id="300" r:id="rId13"/>
    <p:sldId id="291" r:id="rId14"/>
    <p:sldId id="259" r:id="rId15"/>
    <p:sldId id="283" r:id="rId16"/>
    <p:sldId id="262" r:id="rId17"/>
    <p:sldId id="285" r:id="rId18"/>
    <p:sldId id="288" r:id="rId19"/>
    <p:sldId id="275" r:id="rId20"/>
    <p:sldId id="299" r:id="rId21"/>
    <p:sldId id="298" r:id="rId22"/>
    <p:sldId id="290" r:id="rId23"/>
    <p:sldId id="292" r:id="rId24"/>
    <p:sldId id="294" r:id="rId25"/>
    <p:sldId id="295" r:id="rId26"/>
    <p:sldId id="296" r:id="rId27"/>
    <p:sldId id="271" r:id="rId28"/>
    <p:sldId id="272" r:id="rId29"/>
    <p:sldId id="297" r:id="rId30"/>
    <p:sldId id="301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31717C-3532-461A-9FB2-9FA310F5158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68985E-0AB1-48C8-98F0-BA7FD35C6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431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mauvaises récoltes, prix du pain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BD9E3A-7FF7-4D54-99BD-D6E105B7113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26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4A0-1AF6-46BD-97A5-69B2E7D9446B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E5674283-D638-4213-A6DD-D73DD4CE3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559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4A0-1AF6-46BD-97A5-69B2E7D9446B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E5674283-D638-4213-A6DD-D73DD4CE3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315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4A0-1AF6-46BD-97A5-69B2E7D9446B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E5674283-D638-4213-A6DD-D73DD4CE3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515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4A0-1AF6-46BD-97A5-69B2E7D9446B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5674283-D638-4213-A6DD-D73DD4CE38AF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47522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4A0-1AF6-46BD-97A5-69B2E7D9446B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5674283-D638-4213-A6DD-D73DD4CE3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822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4A0-1AF6-46BD-97A5-69B2E7D9446B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74283-D638-4213-A6DD-D73DD4CE3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256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4A0-1AF6-46BD-97A5-69B2E7D9446B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74283-D638-4213-A6DD-D73DD4CE3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0808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4A0-1AF6-46BD-97A5-69B2E7D9446B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74283-D638-4213-A6DD-D73DD4CE3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030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21B6D4A0-1AF6-46BD-97A5-69B2E7D9446B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E5674283-D638-4213-A6DD-D73DD4CE3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221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4A0-1AF6-46BD-97A5-69B2E7D9446B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74283-D638-4213-A6DD-D73DD4CE3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003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4A0-1AF6-46BD-97A5-69B2E7D9446B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E5674283-D638-4213-A6DD-D73DD4CE3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740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4A0-1AF6-46BD-97A5-69B2E7D9446B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74283-D638-4213-A6DD-D73DD4CE3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628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4A0-1AF6-46BD-97A5-69B2E7D9446B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74283-D638-4213-A6DD-D73DD4CE3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777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4A0-1AF6-46BD-97A5-69B2E7D9446B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74283-D638-4213-A6DD-D73DD4CE3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043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4A0-1AF6-46BD-97A5-69B2E7D9446B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74283-D638-4213-A6DD-D73DD4CE3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834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4A0-1AF6-46BD-97A5-69B2E7D9446B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74283-D638-4213-A6DD-D73DD4CE3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763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D4A0-1AF6-46BD-97A5-69B2E7D9446B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74283-D638-4213-A6DD-D73DD4CE3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476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6D4A0-1AF6-46BD-97A5-69B2E7D9446B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74283-D638-4213-A6DD-D73DD4CE3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0336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4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4.pn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4.pn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4.png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4.png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4.pn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4.pn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4.pn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4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4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4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4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5000" noProof="0" dirty="0"/>
              <a:t>Paris during the French Revolution</a:t>
            </a:r>
          </a:p>
        </p:txBody>
      </p:sp>
      <p:pic>
        <p:nvPicPr>
          <p:cNvPr id="3" name="slide 1">
            <a:hlinkClick r:id="" action="ppaction://media"/>
            <a:extLst>
              <a:ext uri="{FF2B5EF4-FFF2-40B4-BE49-F238E27FC236}">
                <a16:creationId xmlns:a16="http://schemas.microsoft.com/office/drawing/2014/main" id="{5D883227-D20D-1E97-2DA8-489C5DFFE7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86400" y="51900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25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003"/>
    </mc:Choice>
    <mc:Fallback xmlns="">
      <p:transition spd="slow" advTm="38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A0AF7-E8B7-CCD9-1A0B-5A1B66C41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The Constitutional Debate Opens in September 1789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C10874-ED27-6509-1524-EA5FA35E4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849" y="3010619"/>
            <a:ext cx="5115464" cy="3237780"/>
          </a:xfrm>
        </p:spPr>
        <p:txBody>
          <a:bodyPr/>
          <a:lstStyle/>
          <a:p>
            <a:r>
              <a:rPr lang="en-US" noProof="0" dirty="0"/>
              <a:t>The newly elected representatives agree on a monarchy, but not on the details of sovereignty.</a:t>
            </a:r>
          </a:p>
        </p:txBody>
      </p:sp>
      <p:pic>
        <p:nvPicPr>
          <p:cNvPr id="4" name="Picture 3" descr="Painting of the meeting of the Constitutional Assembly in Paris.">
            <a:extLst>
              <a:ext uri="{FF2B5EF4-FFF2-40B4-BE49-F238E27FC236}">
                <a16:creationId xmlns:a16="http://schemas.microsoft.com/office/drawing/2014/main" id="{F846F8BF-1E91-E4BA-DFBE-5300B7AB75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6417" y="2195480"/>
            <a:ext cx="5611734" cy="40529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77A7A1-1766-248A-8A7D-5C03B3044B29}"/>
              </a:ext>
            </a:extLst>
          </p:cNvPr>
          <p:cNvSpPr txBox="1"/>
          <p:nvPr/>
        </p:nvSpPr>
        <p:spPr>
          <a:xfrm>
            <a:off x="2648309" y="6323162"/>
            <a:ext cx="4304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Constitutional Assembly in Paris</a:t>
            </a:r>
          </a:p>
        </p:txBody>
      </p:sp>
      <p:pic>
        <p:nvPicPr>
          <p:cNvPr id="5" name="slide 10">
            <a:hlinkClick r:id="" action="ppaction://media"/>
            <a:extLst>
              <a:ext uri="{FF2B5EF4-FFF2-40B4-BE49-F238E27FC236}">
                <a16:creationId xmlns:a16="http://schemas.microsoft.com/office/drawing/2014/main" id="{362C5F3B-7320-978A-4EB4-4806CFA9FE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45934" y="49445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36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950"/>
    </mc:Choice>
    <mc:Fallback xmlns="">
      <p:transition spd="slow" advTm="959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9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9D9D1-CB27-B06B-5B13-F3D621DF4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Financial Crisis Continues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1EF89-36A9-87B0-CA64-E9ADCA4D8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97" y="2165160"/>
            <a:ext cx="5572664" cy="3771029"/>
          </a:xfrm>
        </p:spPr>
        <p:txBody>
          <a:bodyPr>
            <a:normAutofit/>
          </a:bodyPr>
          <a:lstStyle/>
          <a:p>
            <a:r>
              <a:rPr lang="en-US" sz="2400" noProof="0" dirty="0"/>
              <a:t>The simplest solution is to seize the </a:t>
            </a:r>
            <a:r>
              <a:rPr lang="en-US" noProof="0" dirty="0"/>
              <a:t>goods that belong to the Church, but what to do with the clergy? Two immediate consequences: the printing of </a:t>
            </a:r>
            <a:r>
              <a:rPr lang="en-US" sz="2400" noProof="0" dirty="0"/>
              <a:t>assignats (because it will take time to sell Church lands) and the civil constitution of the clergy.</a:t>
            </a:r>
          </a:p>
          <a:p>
            <a:r>
              <a:rPr lang="en-US" noProof="0" dirty="0"/>
              <a:t>45% of the clergy refuse to swear new oath</a:t>
            </a:r>
            <a:endParaRPr lang="en-US" sz="2400" noProof="0" dirty="0"/>
          </a:p>
          <a:p>
            <a:r>
              <a:rPr lang="en-US" sz="2400" noProof="0" dirty="0"/>
              <a:t>Church property is sold at auction.</a:t>
            </a:r>
          </a:p>
          <a:p>
            <a:pPr marL="0" indent="0">
              <a:buNone/>
            </a:pPr>
            <a:endParaRPr lang="en-US" sz="2400" noProof="0" dirty="0"/>
          </a:p>
          <a:p>
            <a:pPr marL="0" indent="0">
              <a:buNone/>
            </a:pPr>
            <a:endParaRPr lang="en-US" noProof="0" dirty="0"/>
          </a:p>
        </p:txBody>
      </p:sp>
      <p:pic>
        <p:nvPicPr>
          <p:cNvPr id="4" name="Picture 3" descr="Revolutionary era paper money: an assignat worth 15 sols.">
            <a:extLst>
              <a:ext uri="{FF2B5EF4-FFF2-40B4-BE49-F238E27FC236}">
                <a16:creationId xmlns:a16="http://schemas.microsoft.com/office/drawing/2014/main" id="{56467DC2-9C2D-3632-33B5-941553255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3239" y="2182483"/>
            <a:ext cx="4364617" cy="37710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EE22D1-C730-2291-6CC2-00F2EF9E6CA9}"/>
              </a:ext>
            </a:extLst>
          </p:cNvPr>
          <p:cNvSpPr txBox="1"/>
          <p:nvPr/>
        </p:nvSpPr>
        <p:spPr>
          <a:xfrm>
            <a:off x="7487728" y="5978663"/>
            <a:ext cx="2984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Revolutionary assignat or paper money.</a:t>
            </a:r>
          </a:p>
        </p:txBody>
      </p:sp>
      <p:pic>
        <p:nvPicPr>
          <p:cNvPr id="6" name="slide 11">
            <a:hlinkClick r:id="" action="ppaction://media"/>
            <a:extLst>
              <a:ext uri="{FF2B5EF4-FFF2-40B4-BE49-F238E27FC236}">
                <a16:creationId xmlns:a16="http://schemas.microsoft.com/office/drawing/2014/main" id="{C825A346-2022-D6F7-38F3-7C2BFC2F76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84067" y="6840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85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605"/>
    </mc:Choice>
    <mc:Fallback xmlns="">
      <p:transition spd="slow" advTm="2226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6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5B81C-D8EF-0014-501A-C5876DE51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Destruction of Church Property</a:t>
            </a:r>
          </a:p>
        </p:txBody>
      </p:sp>
      <p:pic>
        <p:nvPicPr>
          <p:cNvPr id="5" name="Content Placeholder 4" descr="Original heads that were on the Kings of Judea removed during the Revolution.">
            <a:extLst>
              <a:ext uri="{FF2B5EF4-FFF2-40B4-BE49-F238E27FC236}">
                <a16:creationId xmlns:a16="http://schemas.microsoft.com/office/drawing/2014/main" id="{6811DE56-040D-3814-545B-1CF1A9F543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786202" y="2336800"/>
            <a:ext cx="5403571" cy="35988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F18FCF-E46D-13CB-E786-7C5804393088}"/>
              </a:ext>
            </a:extLst>
          </p:cNvPr>
          <p:cNvSpPr txBox="1"/>
          <p:nvPr/>
        </p:nvSpPr>
        <p:spPr>
          <a:xfrm>
            <a:off x="8548777" y="4977442"/>
            <a:ext cx="27345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Original heads from west face of Notre Dame at Cluny Museum </a:t>
            </a:r>
            <a:r>
              <a:rPr lang="en-US" sz="1200" dirty="0"/>
              <a:t>https://parishistoryofourstreets.com/2021/03/18/the-lost-heads-of-notre-dame/</a:t>
            </a:r>
            <a:endParaRPr lang="en-US" dirty="0"/>
          </a:p>
        </p:txBody>
      </p:sp>
      <p:pic>
        <p:nvPicPr>
          <p:cNvPr id="3" name="slide 12">
            <a:hlinkClick r:id="" action="ppaction://media"/>
            <a:extLst>
              <a:ext uri="{FF2B5EF4-FFF2-40B4-BE49-F238E27FC236}">
                <a16:creationId xmlns:a16="http://schemas.microsoft.com/office/drawing/2014/main" id="{B141ED05-91EB-39FB-2426-C7908A184C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56598" y="325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310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4989"/>
    </mc:Choice>
    <mc:Fallback>
      <p:transition spd="slow" advTm="1349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9099E-1956-7B39-CBF7-17097E6D2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Women’s March on Versailles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9BFCA-EB07-6945-C29E-028D784B5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4210856" cy="3599316"/>
          </a:xfrm>
        </p:spPr>
        <p:txBody>
          <a:bodyPr/>
          <a:lstStyle/>
          <a:p>
            <a:r>
              <a:rPr lang="en-US" noProof="0" dirty="0"/>
              <a:t>Rioting over the high cost of bread prompts women in the Parisian markets to march on Versailles.</a:t>
            </a:r>
          </a:p>
          <a:p>
            <a:r>
              <a:rPr lang="en-US" noProof="0" dirty="0"/>
              <a:t>They demand the return of the king to Paris.</a:t>
            </a:r>
          </a:p>
        </p:txBody>
      </p:sp>
      <p:pic>
        <p:nvPicPr>
          <p:cNvPr id="5" name="Picture 4" descr="Revolutionary era print depicting the women's march on Versailles.">
            <a:extLst>
              <a:ext uri="{FF2B5EF4-FFF2-40B4-BE49-F238E27FC236}">
                <a16:creationId xmlns:a16="http://schemas.microsoft.com/office/drawing/2014/main" id="{EE9F6806-EB17-7A43-7D66-6393F40933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7251" y="2182034"/>
            <a:ext cx="5877464" cy="41203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0A908F-7154-67C8-5D9D-F4385D3477B9}"/>
              </a:ext>
            </a:extLst>
          </p:cNvPr>
          <p:cNvSpPr txBox="1"/>
          <p:nvPr/>
        </p:nvSpPr>
        <p:spPr>
          <a:xfrm>
            <a:off x="1268083" y="5814204"/>
            <a:ext cx="38473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Revolutionary era depiction of women’s march on Versailles </a:t>
            </a:r>
            <a:r>
              <a:rPr lang="en-US" sz="1400" noProof="0" dirty="0"/>
              <a:t>https://en.wikipedia.org/wiki/Women%27s_March_on_Versailles</a:t>
            </a:r>
            <a:endParaRPr lang="en-US" noProof="0" dirty="0"/>
          </a:p>
        </p:txBody>
      </p:sp>
      <p:pic>
        <p:nvPicPr>
          <p:cNvPr id="4" name="slide 12">
            <a:hlinkClick r:id="" action="ppaction://media"/>
            <a:extLst>
              <a:ext uri="{FF2B5EF4-FFF2-40B4-BE49-F238E27FC236}">
                <a16:creationId xmlns:a16="http://schemas.microsoft.com/office/drawing/2014/main" id="{9FDB5C0A-2D38-44BE-60F5-D9BF422BDE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97334" y="9888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24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818"/>
    </mc:Choice>
    <mc:Fallback xmlns="">
      <p:transition spd="slow" advTm="1218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8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327ECAC-DA97-A7FA-0C3F-99E1BD3FD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noProof="0" dirty="0"/>
              <a:t>Explosion of the Left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E41466-AD71-6ECD-30EF-9DF4394ED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21" y="2566359"/>
            <a:ext cx="5844397" cy="2621378"/>
          </a:xfrm>
        </p:spPr>
        <p:txBody>
          <a:bodyPr>
            <a:normAutofit fontScale="92500" lnSpcReduction="10000"/>
          </a:bodyPr>
          <a:lstStyle/>
          <a:p>
            <a:pPr marL="365760" indent="-256032">
              <a:buFont typeface="Wingdings 3"/>
              <a:buChar char=""/>
              <a:defRPr/>
            </a:pPr>
            <a:r>
              <a:rPr lang="en-US" noProof="0" dirty="0"/>
              <a:t>The king’s attempt to flee provokes hostility</a:t>
            </a:r>
          </a:p>
          <a:p>
            <a:pPr marL="365760" indent="-256032">
              <a:buFont typeface="Wingdings 3"/>
              <a:buChar char=""/>
              <a:defRPr/>
            </a:pPr>
            <a:r>
              <a:rPr lang="en-US" noProof="0" dirty="0"/>
              <a:t>Increasingly, political agitation is for a Republic.</a:t>
            </a:r>
          </a:p>
          <a:p>
            <a:pPr marL="365760" indent="-256032">
              <a:buFont typeface="Wingdings 3"/>
              <a:buChar char=""/>
              <a:defRPr/>
            </a:pPr>
            <a:r>
              <a:rPr lang="en-US" noProof="0" dirty="0"/>
              <a:t>The Constitution of 1791 creates a constitutional monarchy.</a:t>
            </a:r>
          </a:p>
          <a:p>
            <a:pPr marL="365760" indent="-256032">
              <a:buFont typeface="Wingdings 3"/>
              <a:buChar char=""/>
              <a:defRPr/>
            </a:pPr>
            <a:r>
              <a:rPr lang="en-US" noProof="0" dirty="0"/>
              <a:t>A new legislative assembly begins the work of making laws.</a:t>
            </a:r>
          </a:p>
        </p:txBody>
      </p:sp>
      <p:pic>
        <p:nvPicPr>
          <p:cNvPr id="13316" name="Picture 2" descr="Painting of the &quot;Arrest of Louis XVI and his Family&quot; at Varennes in 1791.">
            <a:extLst>
              <a:ext uri="{FF2B5EF4-FFF2-40B4-BE49-F238E27FC236}">
                <a16:creationId xmlns:a16="http://schemas.microsoft.com/office/drawing/2014/main" id="{261FDC33-36B4-7490-5FA2-1D246C7E5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604" y="2402457"/>
            <a:ext cx="5570538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CBC1BD-8E3A-9379-635A-12AB2ECC2809}"/>
              </a:ext>
            </a:extLst>
          </p:cNvPr>
          <p:cNvSpPr txBox="1"/>
          <p:nvPr/>
        </p:nvSpPr>
        <p:spPr>
          <a:xfrm>
            <a:off x="3278038" y="6081623"/>
            <a:ext cx="2605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Painting of royal family at Varennes</a:t>
            </a:r>
          </a:p>
        </p:txBody>
      </p:sp>
      <p:pic>
        <p:nvPicPr>
          <p:cNvPr id="5" name="slide 13">
            <a:hlinkClick r:id="" action="ppaction://media"/>
            <a:extLst>
              <a:ext uri="{FF2B5EF4-FFF2-40B4-BE49-F238E27FC236}">
                <a16:creationId xmlns:a16="http://schemas.microsoft.com/office/drawing/2014/main" id="{51D2A544-0841-BEE1-BD64-4E77C850AF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49067" y="75322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169"/>
    </mc:Choice>
    <mc:Fallback xmlns="">
      <p:transition spd="slow" advTm="1391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1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>
                <a:effectLst/>
              </a:rPr>
              <a:t>Foreign Armies and Parisian Sections</a:t>
            </a:r>
            <a:endParaRPr lang="en-US" noProof="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0321" y="2336873"/>
            <a:ext cx="5415679" cy="3599316"/>
          </a:xfrm>
        </p:spPr>
        <p:txBody>
          <a:bodyPr>
            <a:normAutofit/>
          </a:bodyPr>
          <a:lstStyle/>
          <a:p>
            <a:r>
              <a:rPr lang="en-US" noProof="0" dirty="0"/>
              <a:t>Prussian armed forces are on the French border. July 11, 1791, the Legislative Assembly proclaims, “The country in danger.” </a:t>
            </a:r>
          </a:p>
          <a:p>
            <a:r>
              <a:rPr lang="en-US" noProof="0" dirty="0"/>
              <a:t>At the same time, an insurrectional committee secretly prepares the “sections of Paris.” This are local democratic bodies throughout the city. Intellectuals lead them, but everyone participates.</a:t>
            </a:r>
          </a:p>
          <a:p>
            <a:endParaRPr lang="en-US" noProof="0" dirty="0"/>
          </a:p>
        </p:txBody>
      </p:sp>
      <p:pic>
        <p:nvPicPr>
          <p:cNvPr id="5" name="Picture 4" descr="Revolutionary era print of the meeting of a section committee in year II (1791).">
            <a:extLst>
              <a:ext uri="{FF2B5EF4-FFF2-40B4-BE49-F238E27FC236}">
                <a16:creationId xmlns:a16="http://schemas.microsoft.com/office/drawing/2014/main" id="{D0677039-E9E0-BE6C-418C-03DFFE25F4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9822" y="2104272"/>
            <a:ext cx="4762500" cy="4000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97F027-C48C-E4E4-717F-949A7951CFA7}"/>
              </a:ext>
            </a:extLst>
          </p:cNvPr>
          <p:cNvSpPr txBox="1"/>
          <p:nvPr/>
        </p:nvSpPr>
        <p:spPr>
          <a:xfrm>
            <a:off x="5417388" y="6072996"/>
            <a:ext cx="3899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Revolutionary section committee </a:t>
            </a:r>
            <a:r>
              <a:rPr lang="en-US" sz="1100" noProof="0" dirty="0"/>
              <a:t>https://en.wikipedia.org/wiki/Revolutionary_sections_of_Paris</a:t>
            </a:r>
            <a:endParaRPr lang="en-US" noProof="0" dirty="0"/>
          </a:p>
        </p:txBody>
      </p:sp>
      <p:pic>
        <p:nvPicPr>
          <p:cNvPr id="4" name="slide 14">
            <a:hlinkClick r:id="" action="ppaction://media"/>
            <a:extLst>
              <a:ext uri="{FF2B5EF4-FFF2-40B4-BE49-F238E27FC236}">
                <a16:creationId xmlns:a16="http://schemas.microsoft.com/office/drawing/2014/main" id="{DBE88FC6-C105-4588-212F-D9C9B4BDE5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16527" y="9888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1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118"/>
    </mc:Choice>
    <mc:Fallback xmlns="">
      <p:transition spd="slow" advTm="1561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1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58173" y="567936"/>
            <a:ext cx="8229600" cy="1935162"/>
          </a:xfrm>
        </p:spPr>
        <p:txBody>
          <a:bodyPr>
            <a:normAutofit/>
          </a:bodyPr>
          <a:lstStyle/>
          <a:p>
            <a:r>
              <a:rPr lang="en-US" noProof="0" dirty="0"/>
              <a:t>The Republic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The king is “suspended” in August 1792.</a:t>
            </a:r>
          </a:p>
          <a:p>
            <a:r>
              <a:rPr lang="en-US" noProof="0" dirty="0"/>
              <a:t>New elections are held for a National Convention. All the new representatives claim to be “republicans.”</a:t>
            </a:r>
          </a:p>
          <a:p>
            <a:r>
              <a:rPr lang="en-US" noProof="0" dirty="0"/>
              <a:t>A new constitution will be necessary.</a:t>
            </a:r>
          </a:p>
        </p:txBody>
      </p:sp>
      <p:pic>
        <p:nvPicPr>
          <p:cNvPr id="4" name="slide 15">
            <a:hlinkClick r:id="" action="ppaction://media"/>
            <a:extLst>
              <a:ext uri="{FF2B5EF4-FFF2-40B4-BE49-F238E27FC236}">
                <a16:creationId xmlns:a16="http://schemas.microsoft.com/office/drawing/2014/main" id="{0136D246-54DA-63BC-6D4E-4E51C977FD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48133" y="92591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219"/>
    </mc:Choice>
    <mc:Fallback xmlns="">
      <p:transition spd="slow" advTm="862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30E588E-25D8-0F73-1086-8C7D33876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The Paris Commune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119DE9-326D-E9D5-1002-23CD1D58B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Prelude to the Terror</a:t>
            </a:r>
          </a:p>
          <a:p>
            <a:r>
              <a:rPr lang="en-US" noProof="0" dirty="0"/>
              <a:t>The National Convention technically does not have any power.</a:t>
            </a:r>
          </a:p>
          <a:p>
            <a:r>
              <a:rPr lang="en-US" noProof="0" dirty="0"/>
              <a:t>More than 1,300 people are massacred between the 2</a:t>
            </a:r>
            <a:r>
              <a:rPr lang="en-US" baseline="30000" noProof="0" dirty="0"/>
              <a:t>nd</a:t>
            </a:r>
            <a:r>
              <a:rPr lang="en-US" noProof="0" dirty="0"/>
              <a:t> and 6</a:t>
            </a:r>
            <a:r>
              <a:rPr lang="en-US" baseline="30000" noProof="0" dirty="0"/>
              <a:t>th</a:t>
            </a:r>
            <a:r>
              <a:rPr lang="en-US" noProof="0" dirty="0"/>
              <a:t> of September 1792: priests, Swiss guards, “aristocrats,” and people suspected of being accomplices. </a:t>
            </a:r>
          </a:p>
          <a:p>
            <a:r>
              <a:rPr lang="en-US" noProof="0" dirty="0"/>
              <a:t>Fear of a foreign invasion mounts</a:t>
            </a:r>
          </a:p>
        </p:txBody>
      </p:sp>
      <p:pic>
        <p:nvPicPr>
          <p:cNvPr id="4" name="slide 16">
            <a:hlinkClick r:id="" action="ppaction://media"/>
            <a:extLst>
              <a:ext uri="{FF2B5EF4-FFF2-40B4-BE49-F238E27FC236}">
                <a16:creationId xmlns:a16="http://schemas.microsoft.com/office/drawing/2014/main" id="{B7F4A144-F8E2-87CC-E999-AEED1405FE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4267" y="49191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14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084"/>
    </mc:Choice>
    <mc:Fallback xmlns="">
      <p:transition spd="slow" advTm="1140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0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1FB9BCD-0934-418E-DA05-75DE8B839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Petitions to the National Convention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F8955D-9794-AEC9-9EA3-BF0FEF2D4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791" y="2355013"/>
            <a:ext cx="6875253" cy="4589252"/>
          </a:xfrm>
        </p:spPr>
        <p:txBody>
          <a:bodyPr>
            <a:normAutofit/>
          </a:bodyPr>
          <a:lstStyle/>
          <a:p>
            <a:r>
              <a:rPr lang="en-US" noProof="0" dirty="0"/>
              <a:t>People write to demand that the king be tried.</a:t>
            </a:r>
          </a:p>
          <a:p>
            <a:r>
              <a:rPr lang="en-US" noProof="0" dirty="0"/>
              <a:t>The king’s trial begins December 11, 1792. The question before the Convention is : “Is Louis Capet guilty of conspiracy against public liberty and attacks against national security?” The verdict “yes” is almost unanimous, except for a few abstentions.</a:t>
            </a:r>
          </a:p>
          <a:p>
            <a:r>
              <a:rPr lang="en-US" noProof="0" dirty="0"/>
              <a:t>The vote on capital punishment is held on January 7, 1793: 387 in favor, 278 against.  A stay is rejected by a vote of 380 in favor of execution, 310 against on January 18. </a:t>
            </a:r>
          </a:p>
          <a:p>
            <a:pPr>
              <a:buNone/>
            </a:pPr>
            <a:endParaRPr lang="en-US" noProof="0" dirty="0"/>
          </a:p>
          <a:p>
            <a:endParaRPr lang="en-US" noProof="0" dirty="0"/>
          </a:p>
        </p:txBody>
      </p:sp>
      <p:pic>
        <p:nvPicPr>
          <p:cNvPr id="4" name="Picture 3" descr="Representation of Louis XVI being led to the guillotine.">
            <a:extLst>
              <a:ext uri="{FF2B5EF4-FFF2-40B4-BE49-F238E27FC236}">
                <a16:creationId xmlns:a16="http://schemas.microsoft.com/office/drawing/2014/main" id="{AEB5CA96-F1F5-B827-76AC-4426D75059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7129" y="2741130"/>
            <a:ext cx="4133850" cy="2779688"/>
          </a:xfrm>
          <a:prstGeom prst="rect">
            <a:avLst/>
          </a:prstGeom>
        </p:spPr>
      </p:pic>
      <p:pic>
        <p:nvPicPr>
          <p:cNvPr id="5" name="slide 18">
            <a:hlinkClick r:id="" action="ppaction://media"/>
            <a:extLst>
              <a:ext uri="{FF2B5EF4-FFF2-40B4-BE49-F238E27FC236}">
                <a16:creationId xmlns:a16="http://schemas.microsoft.com/office/drawing/2014/main" id="{F32D3566-C59A-D725-6A25-6FE9E52D75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78654" y="9888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32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115"/>
    </mc:Choice>
    <mc:Fallback xmlns="">
      <p:transition spd="slow" advTm="2231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1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The Execution of Louis XVI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11DC97-5BB2-358B-8D76-FDB1CA990F7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noProof="0" dirty="0"/>
              <a:t>Louis XVI is executed on January 21, 1793 in the morning on the Place de la </a:t>
            </a:r>
            <a:r>
              <a:rPr lang="en-US" noProof="0" dirty="0" err="1"/>
              <a:t>Révolution</a:t>
            </a:r>
            <a:r>
              <a:rPr lang="en-US" noProof="0" dirty="0"/>
              <a:t>, the former Place Louis XV</a:t>
            </a:r>
          </a:p>
          <a:p>
            <a:endParaRPr lang="en-US" noProof="0" dirty="0"/>
          </a:p>
        </p:txBody>
      </p:sp>
      <p:pic>
        <p:nvPicPr>
          <p:cNvPr id="33796" name="Picture 4" descr="Revolutionary era print of Louis XVI's severed head being held out to the public after he was executed with National Guard troops in the foreground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70144" y="1686466"/>
            <a:ext cx="3438525" cy="4724401"/>
          </a:xfrm>
          <a:prstGeom prst="rect">
            <a:avLst/>
          </a:prstGeom>
          <a:noFill/>
        </p:spPr>
      </p:pic>
      <p:pic>
        <p:nvPicPr>
          <p:cNvPr id="4" name="slide 19">
            <a:hlinkClick r:id="" action="ppaction://media"/>
            <a:extLst>
              <a:ext uri="{FF2B5EF4-FFF2-40B4-BE49-F238E27FC236}">
                <a16:creationId xmlns:a16="http://schemas.microsoft.com/office/drawing/2014/main" id="{A8B6A825-5153-E9E1-D6CC-EFAB3DFC3F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9078" y="4817533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804"/>
    </mc:Choice>
    <mc:Fallback xmlns="">
      <p:transition spd="slow" advTm="538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ED197-CC4F-ACBD-55A7-C1EFABDB2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Louis XVI Calls a Meeting of the Estates General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0020D-1CA4-4A0A-4E7A-525666F06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noProof="0" dirty="0"/>
              <a:t>Multiple Crises: </a:t>
            </a:r>
          </a:p>
          <a:p>
            <a:pPr lvl="1"/>
            <a:r>
              <a:rPr lang="en-US" sz="2400" noProof="0" dirty="0"/>
              <a:t>Financial </a:t>
            </a:r>
          </a:p>
          <a:p>
            <a:pPr lvl="1"/>
            <a:r>
              <a:rPr lang="en-US" sz="2400" noProof="0" dirty="0"/>
              <a:t>Economic</a:t>
            </a:r>
          </a:p>
          <a:p>
            <a:pPr lvl="1"/>
            <a:r>
              <a:rPr lang="en-US" sz="2400" noProof="0" dirty="0"/>
              <a:t>Over political power (monarchy)</a:t>
            </a:r>
          </a:p>
          <a:p>
            <a:pPr lvl="1"/>
            <a:r>
              <a:rPr lang="en-US" sz="2400" noProof="0" dirty="0"/>
              <a:t>Unemployment</a:t>
            </a:r>
          </a:p>
          <a:p>
            <a:pPr lvl="1"/>
            <a:r>
              <a:rPr lang="en-US" sz="2400" noProof="0" dirty="0"/>
              <a:t>Bankruptcy and a final impasse</a:t>
            </a:r>
            <a:endParaRPr lang="en-US" noProof="0" dirty="0"/>
          </a:p>
        </p:txBody>
      </p:sp>
      <p:pic>
        <p:nvPicPr>
          <p:cNvPr id="5" name="Picture 4" descr="Portrait of Louis XVI">
            <a:extLst>
              <a:ext uri="{FF2B5EF4-FFF2-40B4-BE49-F238E27FC236}">
                <a16:creationId xmlns:a16="http://schemas.microsoft.com/office/drawing/2014/main" id="{0948CF77-20EA-D486-B696-AEA0233841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5743" y="2112586"/>
            <a:ext cx="3532600" cy="44356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82613B-5BC4-CFCC-7FFE-8BE22B836C45}"/>
              </a:ext>
            </a:extLst>
          </p:cNvPr>
          <p:cNvSpPr txBox="1"/>
          <p:nvPr/>
        </p:nvSpPr>
        <p:spPr>
          <a:xfrm>
            <a:off x="4287328" y="5624423"/>
            <a:ext cx="37869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Portrait of Louis XVI </a:t>
            </a:r>
            <a:r>
              <a:rPr lang="en-US" sz="1400" noProof="0" dirty="0"/>
              <a:t>https://www.anticstore.art/115750P</a:t>
            </a:r>
            <a:endParaRPr lang="en-US" noProof="0" dirty="0"/>
          </a:p>
        </p:txBody>
      </p:sp>
      <p:pic>
        <p:nvPicPr>
          <p:cNvPr id="4" name="slide 2">
            <a:hlinkClick r:id="" action="ppaction://media"/>
            <a:extLst>
              <a:ext uri="{FF2B5EF4-FFF2-40B4-BE49-F238E27FC236}">
                <a16:creationId xmlns:a16="http://schemas.microsoft.com/office/drawing/2014/main" id="{B4BA711C-9538-A4C8-E4AA-5C7C941113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95533" y="26754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73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186"/>
    </mc:Choice>
    <mc:Fallback xmlns="">
      <p:transition spd="slow" advTm="2371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1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10F7D-8838-F119-1B2B-91C852B14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Reform of the Calendar</a:t>
            </a:r>
          </a:p>
        </p:txBody>
      </p:sp>
      <p:pic>
        <p:nvPicPr>
          <p:cNvPr id="6" name="Content Placeholder 5" descr="Revolutionary era clock with 10 as opposed to 12 hours.">
            <a:extLst>
              <a:ext uri="{FF2B5EF4-FFF2-40B4-BE49-F238E27FC236}">
                <a16:creationId xmlns:a16="http://schemas.microsoft.com/office/drawing/2014/main" id="{99AC1A95-A872-C928-704C-C489470A183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095554" y="2181525"/>
            <a:ext cx="3384256" cy="4355075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55E43-9897-DBD9-11B1-BDB41F0DFED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New Revolutionary Calendar beginning January 1, 1789</a:t>
            </a:r>
          </a:p>
          <a:p>
            <a:r>
              <a:rPr lang="en-US" dirty="0"/>
              <a:t>12 30-day months with 10-day weeks</a:t>
            </a:r>
          </a:p>
          <a:p>
            <a:r>
              <a:rPr lang="en-US"/>
              <a:t>5-6 Festival </a:t>
            </a:r>
            <a:r>
              <a:rPr lang="en-US" dirty="0"/>
              <a:t>days at </a:t>
            </a:r>
            <a:r>
              <a:rPr lang="en-US"/>
              <a:t>the end of the year</a:t>
            </a:r>
            <a:endParaRPr lang="en-US" dirty="0"/>
          </a:p>
          <a:p>
            <a:r>
              <a:rPr lang="en-US" dirty="0"/>
              <a:t>Ten-hour clocks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05929C-267A-E664-6216-5C4F425A216A}"/>
              </a:ext>
            </a:extLst>
          </p:cNvPr>
          <p:cNvSpPr txBox="1"/>
          <p:nvPr/>
        </p:nvSpPr>
        <p:spPr>
          <a:xfrm>
            <a:off x="4701397" y="6104772"/>
            <a:ext cx="50119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Ten-hour clock </a:t>
            </a:r>
            <a:r>
              <a:rPr lang="en-US" sz="1200" dirty="0"/>
              <a:t>https://www.parismusees.paris.fr/en/parcours-thematiques/focus-on-paris-during-the-revolution </a:t>
            </a:r>
            <a:endParaRPr lang="en-US" dirty="0"/>
          </a:p>
        </p:txBody>
      </p:sp>
      <p:pic>
        <p:nvPicPr>
          <p:cNvPr id="3" name="slide 20">
            <a:hlinkClick r:id="" action="ppaction://media"/>
            <a:extLst>
              <a:ext uri="{FF2B5EF4-FFF2-40B4-BE49-F238E27FC236}">
                <a16:creationId xmlns:a16="http://schemas.microsoft.com/office/drawing/2014/main" id="{9C701A7F-6A39-F945-2513-12F4D5335F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50667" y="6840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84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513"/>
    </mc:Choice>
    <mc:Fallback xmlns="">
      <p:transition spd="slow" advTm="1895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5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5D140-DB34-6E8B-0B8B-EE8A322BD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EC81B-1E4E-0C55-0297-F7AEA5DAB1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Take the first part of the quiz on lecture 9: Paris during the French Revolution. You can access the quiz either via the quiz or assignment page in Canvas.</a:t>
            </a:r>
          </a:p>
        </p:txBody>
      </p:sp>
      <p:pic>
        <p:nvPicPr>
          <p:cNvPr id="4" name="slide 17">
            <a:hlinkClick r:id="" action="ppaction://media"/>
            <a:extLst>
              <a:ext uri="{FF2B5EF4-FFF2-40B4-BE49-F238E27FC236}">
                <a16:creationId xmlns:a16="http://schemas.microsoft.com/office/drawing/2014/main" id="{4DEE1736-28A5-A664-2D29-FED8902675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91666" y="4622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35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91"/>
    </mc:Choice>
    <mc:Fallback xmlns="">
      <p:transition spd="slow" advTm="150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Towards the Terror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The Convention votes on measure in the interest of “public safety”:</a:t>
            </a:r>
          </a:p>
          <a:p>
            <a:pPr lvl="1"/>
            <a:r>
              <a:rPr lang="en-US" noProof="0" dirty="0"/>
              <a:t>Draft of 300 000 men</a:t>
            </a:r>
          </a:p>
          <a:p>
            <a:pPr lvl="1"/>
            <a:r>
              <a:rPr lang="en-US" noProof="0" dirty="0"/>
              <a:t>A new extraordinary criminal tribunal or “Revolutionary Tribunal”</a:t>
            </a:r>
          </a:p>
          <a:p>
            <a:pPr lvl="1"/>
            <a:r>
              <a:rPr lang="en-US" noProof="0" dirty="0"/>
              <a:t>Institutionalization of “surveillance committees”</a:t>
            </a:r>
          </a:p>
          <a:p>
            <a:pPr lvl="1"/>
            <a:r>
              <a:rPr lang="en-US" noProof="0" dirty="0"/>
              <a:t>The creation of the “Committee on Public Safety” to oversee the administration of the government—even before the new Constitution of Year I is adopted.</a:t>
            </a:r>
          </a:p>
        </p:txBody>
      </p:sp>
      <p:pic>
        <p:nvPicPr>
          <p:cNvPr id="4" name="slide 21">
            <a:hlinkClick r:id="" action="ppaction://media"/>
            <a:extLst>
              <a:ext uri="{FF2B5EF4-FFF2-40B4-BE49-F238E27FC236}">
                <a16:creationId xmlns:a16="http://schemas.microsoft.com/office/drawing/2014/main" id="{CC8344E3-4646-938A-AC57-4785BAD960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99200" y="549517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372"/>
    </mc:Choice>
    <mc:Fallback xmlns="">
      <p:transition spd="slow" advTm="1583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3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1">
            <a:extLst>
              <a:ext uri="{FF2B5EF4-FFF2-40B4-BE49-F238E27FC236}">
                <a16:creationId xmlns:a16="http://schemas.microsoft.com/office/drawing/2014/main" id="{7081B354-706D-A61A-34B4-AC2E2F0CE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479" y="2152963"/>
            <a:ext cx="6629400" cy="4114800"/>
          </a:xfrm>
        </p:spPr>
        <p:txBody>
          <a:bodyPr>
            <a:normAutofit/>
          </a:bodyPr>
          <a:lstStyle/>
          <a:p>
            <a:r>
              <a:rPr lang="en-US" sz="2600" noProof="0" dirty="0"/>
              <a:t>A Revolutionary Government is put into place to “protect the Republic.”</a:t>
            </a:r>
          </a:p>
          <a:p>
            <a:endParaRPr lang="en-US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9C7BC69-4E92-461A-C92F-5D972D1C0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noProof="0" dirty="0"/>
              <a:t>The Committee on Public Safety</a:t>
            </a:r>
            <a:endParaRPr lang="en-US" b="0" noProof="0" dirty="0"/>
          </a:p>
        </p:txBody>
      </p:sp>
      <p:pic>
        <p:nvPicPr>
          <p:cNvPr id="23556" name="Picture 2" descr="Revolutionary era print depicting a meeting of the Committee on Public Safety.">
            <a:extLst>
              <a:ext uri="{FF2B5EF4-FFF2-40B4-BE49-F238E27FC236}">
                <a16:creationId xmlns:a16="http://schemas.microsoft.com/office/drawing/2014/main" id="{7BE7FA44-A199-75F4-EA95-12DC831E7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879" y="2085723"/>
            <a:ext cx="4883989" cy="3930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lide 22">
            <a:hlinkClick r:id="" action="ppaction://media"/>
            <a:extLst>
              <a:ext uri="{FF2B5EF4-FFF2-40B4-BE49-F238E27FC236}">
                <a16:creationId xmlns:a16="http://schemas.microsoft.com/office/drawing/2014/main" id="{D551CCAC-2D5A-E176-CA60-55210D93C4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52800" y="3600763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374"/>
    </mc:Choice>
    <mc:Fallback xmlns="">
      <p:transition spd="slow" advTm="603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Representation of someone being executed via guillotine during the French Revolution.">
            <a:extLst>
              <a:ext uri="{FF2B5EF4-FFF2-40B4-BE49-F238E27FC236}">
                <a16:creationId xmlns:a16="http://schemas.microsoft.com/office/drawing/2014/main" id="{2B179FD6-206C-97B3-7B3B-2D25999A7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094" y="1612994"/>
            <a:ext cx="4453244" cy="4603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60498B-892B-2522-17AF-AC4574367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951" y="2178170"/>
            <a:ext cx="6774611" cy="4038600"/>
          </a:xfrm>
        </p:spPr>
        <p:txBody>
          <a:bodyPr>
            <a:normAutofit/>
          </a:bodyPr>
          <a:lstStyle/>
          <a:p>
            <a:pPr marL="365760" indent="-256032">
              <a:buFont typeface="Wingdings 3"/>
              <a:buChar char=""/>
              <a:defRPr/>
            </a:pPr>
            <a:r>
              <a:rPr lang="en-US" noProof="0" dirty="0"/>
              <a:t>The revolutionary government passes laws defining who is a suspect throughout 1793 and 1794. By June 1794 all that is required is “moral proof” before the revolutionary tribunal. All penalties other than death are suspended.   </a:t>
            </a:r>
          </a:p>
          <a:p>
            <a:pPr marL="365760" indent="-256032">
              <a:buFont typeface="Wingdings 3"/>
              <a:buChar char=""/>
              <a:defRPr/>
            </a:pPr>
            <a:r>
              <a:rPr lang="en-US" noProof="0" dirty="0"/>
              <a:t>The number of </a:t>
            </a:r>
            <a:r>
              <a:rPr lang="en-US" noProof="0" dirty="0" err="1"/>
              <a:t>guillotinings</a:t>
            </a:r>
            <a:r>
              <a:rPr lang="en-US" noProof="0" dirty="0"/>
              <a:t> continues to mount until it reaches 38 heads a day in July 1794.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613FE02-BB33-05BC-1A86-281911285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noProof="0" dirty="0"/>
              <a:t>The Guillotine</a:t>
            </a:r>
          </a:p>
        </p:txBody>
      </p:sp>
      <p:pic>
        <p:nvPicPr>
          <p:cNvPr id="4" name="slide 24">
            <a:hlinkClick r:id="" action="ppaction://media"/>
            <a:extLst>
              <a:ext uri="{FF2B5EF4-FFF2-40B4-BE49-F238E27FC236}">
                <a16:creationId xmlns:a16="http://schemas.microsoft.com/office/drawing/2014/main" id="{0D91A2EC-A415-C7C0-A5CC-CC0AACF7D5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92286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9288"/>
    </mc:Choice>
    <mc:Fallback>
      <p:transition spd="slow" advTm="2092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2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75C8B-5209-4601-112D-5674307D7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Robespierre and the Cult of the Supreme Being</a:t>
            </a:r>
          </a:p>
        </p:txBody>
      </p:sp>
      <p:pic>
        <p:nvPicPr>
          <p:cNvPr id="5" name="Content Placeholder 4" descr="Revolutionary print of the first tenet of the Cult of the Supreme Being.">
            <a:extLst>
              <a:ext uri="{FF2B5EF4-FFF2-40B4-BE49-F238E27FC236}">
                <a16:creationId xmlns:a16="http://schemas.microsoft.com/office/drawing/2014/main" id="{86B6CF1C-BE49-DC2E-A2D9-07352E07FB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311879" y="2150311"/>
            <a:ext cx="6100823" cy="45024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EC52E93-156E-5B4F-90A4-33D00735933E}"/>
              </a:ext>
            </a:extLst>
          </p:cNvPr>
          <p:cNvSpPr txBox="1"/>
          <p:nvPr/>
        </p:nvSpPr>
        <p:spPr>
          <a:xfrm>
            <a:off x="9083615" y="4675517"/>
            <a:ext cx="310838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"The French people recognize the Supreme Being and the immortality of the soul" (1794 print) </a:t>
            </a:r>
            <a:r>
              <a:rPr lang="en-US" sz="1400" noProof="0" dirty="0"/>
              <a:t>https://en.wikipedia.org/wiki/Cult_of_the_Supreme_Being</a:t>
            </a:r>
            <a:endParaRPr lang="en-US" noProof="0" dirty="0"/>
          </a:p>
        </p:txBody>
      </p:sp>
      <p:pic>
        <p:nvPicPr>
          <p:cNvPr id="3" name="slide 25">
            <a:hlinkClick r:id="" action="ppaction://media"/>
            <a:extLst>
              <a:ext uri="{FF2B5EF4-FFF2-40B4-BE49-F238E27FC236}">
                <a16:creationId xmlns:a16="http://schemas.microsoft.com/office/drawing/2014/main" id="{66AA7F5D-AE56-1AB7-0CBE-79CD800B43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26133" y="30310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626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7952"/>
    </mc:Choice>
    <mc:Fallback>
      <p:transition spd="slow" advTm="1879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9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CC99-6D49-D6D8-1C48-3F7320E64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Festival of the Supreme Being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2AD17DF-30BF-CF74-A185-935784B62F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86928" y="2052415"/>
            <a:ext cx="7359724" cy="4457297"/>
          </a:xfrm>
          <a:prstGeom prst="rect">
            <a:avLst/>
          </a:prstGeom>
        </p:spPr>
      </p:pic>
      <p:sp>
        <p:nvSpPr>
          <p:cNvPr id="7" name="TextBox 6" descr="Pierre-Antoine Demachy, “Festival of the Supreme Being” (1794).">
            <a:extLst>
              <a:ext uri="{FF2B5EF4-FFF2-40B4-BE49-F238E27FC236}">
                <a16:creationId xmlns:a16="http://schemas.microsoft.com/office/drawing/2014/main" id="{FBB84826-44B5-1462-23A2-1C2A0B010A65}"/>
              </a:ext>
            </a:extLst>
          </p:cNvPr>
          <p:cNvSpPr txBox="1"/>
          <p:nvPr/>
        </p:nvSpPr>
        <p:spPr>
          <a:xfrm>
            <a:off x="8801812" y="3634732"/>
            <a:ext cx="298473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Pierre-Antoine </a:t>
            </a:r>
            <a:r>
              <a:rPr lang="en-US" noProof="0" dirty="0" err="1"/>
              <a:t>Demachy</a:t>
            </a:r>
            <a:r>
              <a:rPr lang="en-US" noProof="0" dirty="0"/>
              <a:t>, “Festival of the Supreme Being” (1794) </a:t>
            </a:r>
            <a:r>
              <a:rPr lang="en-US" sz="1200" noProof="0" dirty="0"/>
              <a:t>https://en.wikipedia.org/wiki/Cult_of_the_Supreme_Being</a:t>
            </a:r>
            <a:endParaRPr lang="en-US" noProof="0" dirty="0"/>
          </a:p>
        </p:txBody>
      </p:sp>
      <p:pic>
        <p:nvPicPr>
          <p:cNvPr id="3" name="slide 26">
            <a:hlinkClick r:id="" action="ppaction://media"/>
            <a:extLst>
              <a:ext uri="{FF2B5EF4-FFF2-40B4-BE49-F238E27FC236}">
                <a16:creationId xmlns:a16="http://schemas.microsoft.com/office/drawing/2014/main" id="{42B4B4B3-8A43-6F44-617A-7F37EFF40D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84581" y="24976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865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4132"/>
    </mc:Choice>
    <mc:Fallback>
      <p:transition spd="slow" advTm="1541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1">
            <a:extLst>
              <a:ext uri="{FF2B5EF4-FFF2-40B4-BE49-F238E27FC236}">
                <a16:creationId xmlns:a16="http://schemas.microsoft.com/office/drawing/2014/main" id="{BC58794F-0561-A032-C8F0-11FB68A58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7454388" cy="3599316"/>
          </a:xfrm>
        </p:spPr>
        <p:txBody>
          <a:bodyPr/>
          <a:lstStyle/>
          <a:p>
            <a:r>
              <a:rPr lang="en-US" noProof="0" dirty="0"/>
              <a:t>The fall of Robespierre is achieved quickly, nonetheless, the events that led to his failure are complex.</a:t>
            </a:r>
          </a:p>
          <a:p>
            <a:r>
              <a:rPr lang="en-US" noProof="0" dirty="0"/>
              <a:t>To topple Robespierre, a group of people with contradictory interests joined together to form a majority in the Convention.</a:t>
            </a:r>
          </a:p>
          <a:p>
            <a:r>
              <a:rPr lang="en-US" noProof="0" dirty="0"/>
              <a:t> Robespierre was condemned to death July 27, 1794 and executed on July 28, 1794 (the 9</a:t>
            </a:r>
            <a:r>
              <a:rPr lang="en-US" baseline="30000" noProof="0" dirty="0"/>
              <a:t>th</a:t>
            </a:r>
            <a:r>
              <a:rPr lang="en-US" noProof="0" dirty="0"/>
              <a:t> and 10</a:t>
            </a:r>
            <a:r>
              <a:rPr lang="en-US" baseline="30000" noProof="0" dirty="0"/>
              <a:t>th</a:t>
            </a:r>
            <a:r>
              <a:rPr lang="en-US" noProof="0" dirty="0"/>
              <a:t> of thermidor), ending the Terror.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32684BE-61FA-35C5-492C-BC6627A54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noProof="0" dirty="0"/>
              <a:t>The Fall of Maximilien Robespierre</a:t>
            </a:r>
          </a:p>
        </p:txBody>
      </p:sp>
      <p:pic>
        <p:nvPicPr>
          <p:cNvPr id="4" name="Picture 3" descr="Revolutionary era print depicting the arrest of Robespierre.">
            <a:extLst>
              <a:ext uri="{FF2B5EF4-FFF2-40B4-BE49-F238E27FC236}">
                <a16:creationId xmlns:a16="http://schemas.microsoft.com/office/drawing/2014/main" id="{14D69066-D4A7-7BE1-3E3B-9B5E07C19E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9490" y="1018820"/>
            <a:ext cx="3401062" cy="49173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CC4163-9211-2213-AD9F-5E7837C16531}"/>
              </a:ext>
            </a:extLst>
          </p:cNvPr>
          <p:cNvSpPr txBox="1"/>
          <p:nvPr/>
        </p:nvSpPr>
        <p:spPr>
          <a:xfrm>
            <a:off x="8503570" y="6004367"/>
            <a:ext cx="32521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The arrest of Robespierre </a:t>
            </a:r>
            <a:r>
              <a:rPr lang="en-US" sz="1200" noProof="0" dirty="0"/>
              <a:t>https://en.wikipedia.org/wiki/Fall_of_Maximilien_Robespierre</a:t>
            </a:r>
            <a:endParaRPr lang="en-US" noProof="0" dirty="0"/>
          </a:p>
        </p:txBody>
      </p:sp>
      <p:pic>
        <p:nvPicPr>
          <p:cNvPr id="2" name="slide 27">
            <a:hlinkClick r:id="" action="ppaction://media"/>
            <a:extLst>
              <a:ext uri="{FF2B5EF4-FFF2-40B4-BE49-F238E27FC236}">
                <a16:creationId xmlns:a16="http://schemas.microsoft.com/office/drawing/2014/main" id="{EEB1A94D-6F44-8F87-9515-7B0233476D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64867" y="569956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715"/>
    </mc:Choice>
    <mc:Fallback>
      <p:transition spd="slow" advTm="131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7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06595E-9FFE-53D3-6E63-DA2456A2A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>
              <a:buFont typeface="Wingdings 3"/>
              <a:buChar char=""/>
              <a:defRPr/>
            </a:pPr>
            <a:r>
              <a:rPr lang="en-US" noProof="0" dirty="0"/>
              <a:t>After the fall of Robespierre, a new constitution had to be written, this time to prevent the abuses of the Terror. </a:t>
            </a:r>
          </a:p>
          <a:p>
            <a:pPr marL="365760" indent="-256032">
              <a:buFont typeface="Wingdings 3"/>
              <a:buChar char=""/>
              <a:defRPr/>
            </a:pPr>
            <a:r>
              <a:rPr lang="en-US" noProof="0" dirty="0"/>
              <a:t>The Directory (1795-99) is characterized by contradiction and instability.</a:t>
            </a:r>
          </a:p>
          <a:p>
            <a:pPr marL="365760" indent="-256032">
              <a:buFont typeface="Wingdings 3"/>
              <a:buChar char=""/>
              <a:defRPr/>
            </a:pPr>
            <a:r>
              <a:rPr lang="en-US" noProof="0" dirty="0"/>
              <a:t>In the new government, bicameralism is established. The goal of the two chambers is to avoid excess. The “executive” is a committee of 5 people, “The Directory,” elected by members of the councils.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9860D12-C8F0-6829-CEF4-405C20A98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noProof="0" dirty="0"/>
              <a:t>The Constitution of the 5</a:t>
            </a:r>
            <a:r>
              <a:rPr lang="en-US" baseline="30000" noProof="0" dirty="0"/>
              <a:t>th</a:t>
            </a:r>
            <a:r>
              <a:rPr lang="en-US" noProof="0" dirty="0"/>
              <a:t> of Fructidor year III (August 22, 1795)</a:t>
            </a:r>
          </a:p>
        </p:txBody>
      </p:sp>
      <p:pic>
        <p:nvPicPr>
          <p:cNvPr id="4" name="slide 28">
            <a:hlinkClick r:id="" action="ppaction://media"/>
            <a:extLst>
              <a:ext uri="{FF2B5EF4-FFF2-40B4-BE49-F238E27FC236}">
                <a16:creationId xmlns:a16="http://schemas.microsoft.com/office/drawing/2014/main" id="{A09761AA-3583-F916-E655-38DC7899C9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63734" y="5326589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4181"/>
    </mc:Choice>
    <mc:Fallback>
      <p:transition spd="slow" advTm="1741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1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12250" y="2401294"/>
            <a:ext cx="7486401" cy="4223983"/>
          </a:xfrm>
        </p:spPr>
        <p:txBody>
          <a:bodyPr>
            <a:normAutofit/>
          </a:bodyPr>
          <a:lstStyle/>
          <a:p>
            <a:r>
              <a:rPr lang="en-US" sz="2400" noProof="0" dirty="0"/>
              <a:t>Napoleon’s coup d’état, the 18</a:t>
            </a:r>
            <a:r>
              <a:rPr lang="en-US" sz="2400" baseline="30000" noProof="0" dirty="0"/>
              <a:t>th</a:t>
            </a:r>
            <a:r>
              <a:rPr lang="en-US" sz="2400" noProof="0" dirty="0"/>
              <a:t> and 19</a:t>
            </a:r>
            <a:r>
              <a:rPr lang="en-US" sz="2400" baseline="30000" noProof="0" dirty="0"/>
              <a:t>th</a:t>
            </a:r>
            <a:r>
              <a:rPr lang="en-US" sz="2400" noProof="0" dirty="0"/>
              <a:t> of Brumaire year VIII (9-10 </a:t>
            </a:r>
            <a:r>
              <a:rPr lang="en-US" dirty="0"/>
              <a:t>N</a:t>
            </a:r>
            <a:r>
              <a:rPr lang="en-US" sz="2400" noProof="0" dirty="0" err="1"/>
              <a:t>ovember</a:t>
            </a:r>
            <a:r>
              <a:rPr lang="en-US" sz="2400" noProof="0" dirty="0"/>
              <a:t> 1799) officially ends the revolution, stabilizing certain key concepts of 1789. </a:t>
            </a:r>
          </a:p>
          <a:p>
            <a:r>
              <a:rPr lang="en-US" dirty="0"/>
              <a:t>Under </a:t>
            </a:r>
            <a:r>
              <a:rPr lang="en-US" sz="2400" noProof="0" dirty="0"/>
              <a:t>Napoleon, France can begin to </a:t>
            </a:r>
            <a:r>
              <a:rPr lang="en-US" dirty="0"/>
              <a:t>stabilize itself and put into place the reforms of 1789, especially legal ones</a:t>
            </a:r>
            <a:r>
              <a:rPr lang="en-US" sz="2400" noProof="0" dirty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Napoleon Bonaparte</a:t>
            </a:r>
          </a:p>
        </p:txBody>
      </p:sp>
      <p:pic>
        <p:nvPicPr>
          <p:cNvPr id="4" name="Picture 3" descr="Portrait of Napoleon Bonaparte.">
            <a:extLst>
              <a:ext uri="{FF2B5EF4-FFF2-40B4-BE49-F238E27FC236}">
                <a16:creationId xmlns:a16="http://schemas.microsoft.com/office/drawing/2014/main" id="{51D1796E-F8AA-F881-9B9B-DEC8E82123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3060" y="1233703"/>
            <a:ext cx="3033284" cy="4635391"/>
          </a:xfrm>
          <a:prstGeom prst="rect">
            <a:avLst/>
          </a:prstGeom>
        </p:spPr>
      </p:pic>
      <p:pic>
        <p:nvPicPr>
          <p:cNvPr id="5" name="slide 29">
            <a:hlinkClick r:id="" action="ppaction://media"/>
            <a:extLst>
              <a:ext uri="{FF2B5EF4-FFF2-40B4-BE49-F238E27FC236}">
                <a16:creationId xmlns:a16="http://schemas.microsoft.com/office/drawing/2014/main" id="{BA2D2DA5-ED02-103B-AD6A-740081BF70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02400" y="80402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532"/>
    </mc:Choice>
    <mc:Fallback>
      <p:transition spd="slow" advTm="885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5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Representatives of the Three Estates Meet at Versailles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4359" y="2734056"/>
            <a:ext cx="4274337" cy="2706624"/>
          </a:xfrm>
        </p:spPr>
        <p:txBody>
          <a:bodyPr>
            <a:normAutofit/>
          </a:bodyPr>
          <a:lstStyle/>
          <a:p>
            <a:r>
              <a:rPr lang="en-US" sz="3200" noProof="0" dirty="0"/>
              <a:t>Question of how votes will be conducted remains unresolved</a:t>
            </a:r>
          </a:p>
        </p:txBody>
      </p:sp>
      <p:pic>
        <p:nvPicPr>
          <p:cNvPr id="3074" name="Picture 2" descr="Ceremonial costumes of the deputies of the three orders at the Estates General meeting.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407" y="2011680"/>
            <a:ext cx="5235067" cy="4636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lide 3">
            <a:hlinkClick r:id="" action="ppaction://media"/>
            <a:extLst>
              <a:ext uri="{FF2B5EF4-FFF2-40B4-BE49-F238E27FC236}">
                <a16:creationId xmlns:a16="http://schemas.microsoft.com/office/drawing/2014/main" id="{3296DA4B-A2E2-CC92-B598-609AEDC9BF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49800" y="53898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30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955"/>
    </mc:Choice>
    <mc:Fallback xmlns="">
      <p:transition spd="slow" advTm="139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4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E2B7A-786E-83B5-5D9B-6A5A4D42B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EEBBC-8A7E-F364-2434-0D592CE186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Please complete the quiz on lecture 9: Paris During the Revolution. You can access the quiz via the quiz or assignment page in Canvas.</a:t>
            </a:r>
          </a:p>
        </p:txBody>
      </p:sp>
      <p:pic>
        <p:nvPicPr>
          <p:cNvPr id="4" name="slide 30">
            <a:hlinkClick r:id="" action="ppaction://media"/>
            <a:extLst>
              <a:ext uri="{FF2B5EF4-FFF2-40B4-BE49-F238E27FC236}">
                <a16:creationId xmlns:a16="http://schemas.microsoft.com/office/drawing/2014/main" id="{373C710F-277D-C976-3A24-1BB2FE39D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55733" y="3911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307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90"/>
    </mc:Choice>
    <mc:Fallback>
      <p:transition spd="slow" advTm="150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Tennis Court Oath</a:t>
            </a:r>
          </a:p>
        </p:txBody>
      </p:sp>
      <p:pic>
        <p:nvPicPr>
          <p:cNvPr id="4098" name="Picture 2" descr="Jacques-Louis Davis, &quot;Serment du Jeu de Paume&quot; (1791). 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2611" y="2095261"/>
            <a:ext cx="5616963" cy="4212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680320" y="1932317"/>
            <a:ext cx="3790079" cy="4692769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noProof="0" dirty="0"/>
              <a:t>June 20, 1789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noProof="0" dirty="0"/>
              <a:t>The representatives of the Third Estate, finding their meeting room locked, swear not to separate until they have written a constitution for France.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noProof="0" dirty="0"/>
              <a:t>The representatives for the clergy join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95898" y="6307467"/>
            <a:ext cx="2624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Jacques-Louis David, </a:t>
            </a:r>
            <a:r>
              <a:rPr lang="en-US" sz="1400" i="1" noProof="0" dirty="0"/>
              <a:t>Serment du jeu de </a:t>
            </a:r>
            <a:r>
              <a:rPr lang="en-US" sz="1400" i="1" noProof="0" dirty="0" err="1"/>
              <a:t>paume</a:t>
            </a:r>
            <a:r>
              <a:rPr lang="en-US" sz="1400" noProof="0" dirty="0"/>
              <a:t>, 1791</a:t>
            </a:r>
          </a:p>
        </p:txBody>
      </p:sp>
      <p:pic>
        <p:nvPicPr>
          <p:cNvPr id="3" name="slide 4">
            <a:hlinkClick r:id="" action="ppaction://media"/>
            <a:extLst>
              <a:ext uri="{FF2B5EF4-FFF2-40B4-BE49-F238E27FC236}">
                <a16:creationId xmlns:a16="http://schemas.microsoft.com/office/drawing/2014/main" id="{458D437E-AD0B-DC2B-1610-EE2758A63A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88666" y="6840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86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494"/>
    </mc:Choice>
    <mc:Fallback xmlns="">
      <p:transition spd="slow" advTm="2034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4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Summer of 1789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600" noProof="0" dirty="0"/>
              <a:t>Louis XVI amasses troops around Versailles</a:t>
            </a:r>
          </a:p>
          <a:p>
            <a:r>
              <a:rPr lang="en-US" sz="2600" noProof="0" dirty="0"/>
              <a:t>Riots erupt in Paris July 12, 1789</a:t>
            </a:r>
          </a:p>
          <a:p>
            <a:r>
              <a:rPr lang="en-US" sz="2600" noProof="0" dirty="0"/>
              <a:t>A bourgeois militia forms that will become the National Guard</a:t>
            </a:r>
          </a:p>
        </p:txBody>
      </p:sp>
      <p:pic>
        <p:nvPicPr>
          <p:cNvPr id="6146" name="Picture 2" descr="Print of the uniforms of the 1789-1815 Garde nationale de Paris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40690" y="1005299"/>
            <a:ext cx="3453492" cy="552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379DB9-C451-7BF2-F7B4-94B09A13EF84}"/>
              </a:ext>
            </a:extLst>
          </p:cNvPr>
          <p:cNvSpPr txBox="1"/>
          <p:nvPr/>
        </p:nvSpPr>
        <p:spPr>
          <a:xfrm>
            <a:off x="4038013" y="6115730"/>
            <a:ext cx="2898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Parisian National Guard 1789</a:t>
            </a:r>
          </a:p>
        </p:txBody>
      </p:sp>
      <p:pic>
        <p:nvPicPr>
          <p:cNvPr id="5" name="slide 5">
            <a:hlinkClick r:id="" action="ppaction://media"/>
            <a:extLst>
              <a:ext uri="{FF2B5EF4-FFF2-40B4-BE49-F238E27FC236}">
                <a16:creationId xmlns:a16="http://schemas.microsoft.com/office/drawing/2014/main" id="{F9577E0A-E430-A922-5D36-2F94D69675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38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037"/>
    </mc:Choice>
    <mc:Fallback xmlns="">
      <p:transition spd="slow" advTm="1330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The Storming of the Bastille</a:t>
            </a:r>
          </a:p>
        </p:txBody>
      </p:sp>
      <p:pic>
        <p:nvPicPr>
          <p:cNvPr id="7170" name="Picture 2" descr="Engraving of the storming of the Bastille.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9675" y="2199166"/>
            <a:ext cx="6366566" cy="444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9F535D-388E-8973-C2F6-9088FBCCAF54}"/>
              </a:ext>
            </a:extLst>
          </p:cNvPr>
          <p:cNvSpPr txBox="1"/>
          <p:nvPr/>
        </p:nvSpPr>
        <p:spPr>
          <a:xfrm>
            <a:off x="7781026" y="5520906"/>
            <a:ext cx="3692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Engraving of storming of Bastille</a:t>
            </a:r>
          </a:p>
        </p:txBody>
      </p:sp>
      <p:pic>
        <p:nvPicPr>
          <p:cNvPr id="4" name="slide 6">
            <a:hlinkClick r:id="" action="ppaction://media"/>
            <a:extLst>
              <a:ext uri="{FF2B5EF4-FFF2-40B4-BE49-F238E27FC236}">
                <a16:creationId xmlns:a16="http://schemas.microsoft.com/office/drawing/2014/main" id="{5574A7C3-628C-6ABA-958B-F5C50BB3B2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44000" y="30679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3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569"/>
    </mc:Choice>
    <mc:Fallback xmlns="">
      <p:transition spd="slow" advTm="1035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5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Riots Spread from Paris to the Provinces</a:t>
            </a:r>
          </a:p>
        </p:txBody>
      </p:sp>
      <p:pic>
        <p:nvPicPr>
          <p:cNvPr id="8194" name="Picture 2" descr="Image representing the beginning of the Great Fear, July 20, 1789.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99435" y="2423064"/>
            <a:ext cx="6374982" cy="399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44C7ED-65B0-8014-C0E7-8DE6148F8ECE}"/>
              </a:ext>
            </a:extLst>
          </p:cNvPr>
          <p:cNvSpPr txBox="1"/>
          <p:nvPr/>
        </p:nvSpPr>
        <p:spPr>
          <a:xfrm>
            <a:off x="8151962" y="5771072"/>
            <a:ext cx="2950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The “Great Fear,” summer 1789</a:t>
            </a:r>
          </a:p>
        </p:txBody>
      </p:sp>
      <p:pic>
        <p:nvPicPr>
          <p:cNvPr id="4" name="slide 7">
            <a:hlinkClick r:id="" action="ppaction://media"/>
            <a:extLst>
              <a:ext uri="{FF2B5EF4-FFF2-40B4-BE49-F238E27FC236}">
                <a16:creationId xmlns:a16="http://schemas.microsoft.com/office/drawing/2014/main" id="{F43FCAA1-F49A-903E-515A-42253B3347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17479" y="34205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9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972"/>
    </mc:Choice>
    <mc:Fallback xmlns="">
      <p:transition spd="slow" advTm="969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9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The Night of August 4, 1789</a:t>
            </a:r>
            <a:br>
              <a:rPr lang="en-US" noProof="0" dirty="0"/>
            </a:b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0469" y="2523278"/>
            <a:ext cx="5631480" cy="3479957"/>
          </a:xfrm>
        </p:spPr>
        <p:txBody>
          <a:bodyPr>
            <a:normAutofit/>
          </a:bodyPr>
          <a:lstStyle/>
          <a:p>
            <a:r>
              <a:rPr lang="en-US" sz="2800" noProof="0" dirty="0"/>
              <a:t>Former representatives to the Estates General rename themselves the National Assembly and move to Paris.</a:t>
            </a:r>
          </a:p>
          <a:p>
            <a:r>
              <a:rPr lang="en-US" sz="2800" noProof="0" dirty="0"/>
              <a:t>On the night of August 4, 1789, they abolish all privileges and distinctions in French society.</a:t>
            </a:r>
          </a:p>
        </p:txBody>
      </p:sp>
      <p:pic>
        <p:nvPicPr>
          <p:cNvPr id="9218" name="Picture 2" descr="The Night of August 4, 1789, subtitled the patriotic delirium.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61" y="2173857"/>
            <a:ext cx="5423919" cy="417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4ECBE0-A26E-3272-510F-F750BB8C8E36}"/>
              </a:ext>
            </a:extLst>
          </p:cNvPr>
          <p:cNvSpPr txBox="1"/>
          <p:nvPr/>
        </p:nvSpPr>
        <p:spPr>
          <a:xfrm>
            <a:off x="6096000" y="5917721"/>
            <a:ext cx="5631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Political cartoon from Revolutionary era depicting members of 3</a:t>
            </a:r>
            <a:r>
              <a:rPr lang="en-US" baseline="30000" noProof="0" dirty="0"/>
              <a:t>rd</a:t>
            </a:r>
            <a:r>
              <a:rPr lang="en-US" noProof="0" dirty="0"/>
              <a:t> estate hitting symbols of clergy and nobility</a:t>
            </a:r>
          </a:p>
        </p:txBody>
      </p:sp>
      <p:pic>
        <p:nvPicPr>
          <p:cNvPr id="5" name="slide 8">
            <a:hlinkClick r:id="" action="ppaction://media"/>
            <a:extLst>
              <a:ext uri="{FF2B5EF4-FFF2-40B4-BE49-F238E27FC236}">
                <a16:creationId xmlns:a16="http://schemas.microsoft.com/office/drawing/2014/main" id="{BC973329-DBAA-140C-458A-F961DC0987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33142" y="9888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81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847"/>
    </mc:Choice>
    <mc:Fallback xmlns="">
      <p:transition spd="slow" advTm="1348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8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The Declaration of the Rights of Man</a:t>
            </a:r>
            <a:br>
              <a:rPr lang="en-US" noProof="0" dirty="0"/>
            </a:br>
            <a:r>
              <a:rPr lang="en-US" noProof="0" dirty="0"/>
              <a:t> and of the Citizen</a:t>
            </a:r>
          </a:p>
        </p:txBody>
      </p:sp>
      <p:pic>
        <p:nvPicPr>
          <p:cNvPr id="4" name="Content Placeholder 3" descr="The Declaration of the Rights of Man and of the Citizen.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7255320" y="1423358"/>
            <a:ext cx="3793439" cy="520856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EED7B-278C-1286-4D04-8AF9621236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7193" y="2505456"/>
            <a:ext cx="4700058" cy="3599316"/>
          </a:xfrm>
        </p:spPr>
        <p:txBody>
          <a:bodyPr/>
          <a:lstStyle/>
          <a:p>
            <a:r>
              <a:rPr lang="en-US" noProof="0" dirty="0"/>
              <a:t>August 26,1789, they write the French equivalent of the Bill of Rights, before writing a constitution.</a:t>
            </a:r>
          </a:p>
          <a:p>
            <a:r>
              <a:rPr lang="en-US" noProof="0" dirty="0"/>
              <a:t>New social order with judicial equality</a:t>
            </a:r>
          </a:p>
          <a:p>
            <a:pPr marL="0" indent="0">
              <a:buNone/>
            </a:pPr>
            <a:endParaRPr lang="en-US" noProof="0" dirty="0"/>
          </a:p>
        </p:txBody>
      </p:sp>
      <p:pic>
        <p:nvPicPr>
          <p:cNvPr id="5" name="slide 8">
            <a:hlinkClick r:id="" action="ppaction://media"/>
            <a:extLst>
              <a:ext uri="{FF2B5EF4-FFF2-40B4-BE49-F238E27FC236}">
                <a16:creationId xmlns:a16="http://schemas.microsoft.com/office/drawing/2014/main" id="{8A79214A-0BB4-6DEC-6D9A-A62A036AD3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82451" y="54017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56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967"/>
    </mc:Choice>
    <mc:Fallback xmlns="">
      <p:transition spd="slow" advTm="1319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9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erlin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589</TotalTime>
  <Words>1386</Words>
  <Application>Microsoft Office PowerPoint</Application>
  <PresentationFormat>Widescreen</PresentationFormat>
  <Paragraphs>111</Paragraphs>
  <Slides>30</Slides>
  <Notes>1</Notes>
  <HiddenSlides>0</HiddenSlides>
  <MMClips>30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Trebuchet MS</vt:lpstr>
      <vt:lpstr>Wingdings 3</vt:lpstr>
      <vt:lpstr>Berlin</vt:lpstr>
      <vt:lpstr>Paris during the French Revolution</vt:lpstr>
      <vt:lpstr>Louis XVI Calls a Meeting of the Estates General</vt:lpstr>
      <vt:lpstr>Representatives of the Three Estates Meet at Versailles</vt:lpstr>
      <vt:lpstr>Tennis Court Oath</vt:lpstr>
      <vt:lpstr>Summer of 1789</vt:lpstr>
      <vt:lpstr>The Storming of the Bastille</vt:lpstr>
      <vt:lpstr>Riots Spread from Paris to the Provinces</vt:lpstr>
      <vt:lpstr>The Night of August 4, 1789 </vt:lpstr>
      <vt:lpstr>The Declaration of the Rights of Man  and of the Citizen</vt:lpstr>
      <vt:lpstr>The Constitutional Debate Opens in September 1789</vt:lpstr>
      <vt:lpstr>Financial Crisis Continues</vt:lpstr>
      <vt:lpstr>Destruction of Church Property</vt:lpstr>
      <vt:lpstr>Women’s March on Versailles</vt:lpstr>
      <vt:lpstr>Explosion of the Left</vt:lpstr>
      <vt:lpstr>Foreign Armies and Parisian Sections</vt:lpstr>
      <vt:lpstr>The Republic</vt:lpstr>
      <vt:lpstr>The Paris Commune</vt:lpstr>
      <vt:lpstr>Petitions to the National Convention</vt:lpstr>
      <vt:lpstr>The Execution of Louis XVI</vt:lpstr>
      <vt:lpstr>Reform of the Calendar</vt:lpstr>
      <vt:lpstr>Quiz </vt:lpstr>
      <vt:lpstr>Towards the Terror</vt:lpstr>
      <vt:lpstr>The Committee on Public Safety</vt:lpstr>
      <vt:lpstr>The Guillotine</vt:lpstr>
      <vt:lpstr>Robespierre and the Cult of the Supreme Being</vt:lpstr>
      <vt:lpstr>Festival of the Supreme Being</vt:lpstr>
      <vt:lpstr>The Fall of Maximilien Robespierre</vt:lpstr>
      <vt:lpstr>The Constitution of the 5th of Fructidor year III (August 22, 1795)</vt:lpstr>
      <vt:lpstr>Napoleon Bonaparte</vt:lpstr>
      <vt:lpstr>Quiz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 Etats Généraux à la Nuit du 4 Août</dc:title>
  <dc:creator>Microsoft account</dc:creator>
  <cp:lastModifiedBy>Julia Simon</cp:lastModifiedBy>
  <cp:revision>44</cp:revision>
  <dcterms:created xsi:type="dcterms:W3CDTF">2022-02-16T15:55:04Z</dcterms:created>
  <dcterms:modified xsi:type="dcterms:W3CDTF">2026-07-06T19:09:19Z</dcterms:modified>
</cp:coreProperties>
</file>